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Inter"/>
      <p:regular r:id="rId46"/>
      <p:bold r:id="rId47"/>
    </p:embeddedFont>
    <p:embeddedFont>
      <p:font typeface="Anybody SemiBold"/>
      <p:regular r:id="rId48"/>
      <p:bold r:id="rId49"/>
      <p:italic r:id="rId50"/>
      <p:boldItalic r:id="rId51"/>
    </p:embeddedFont>
    <p:embeddedFont>
      <p:font typeface="Work Sans"/>
      <p:regular r:id="rId52"/>
      <p:bold r:id="rId53"/>
      <p:italic r:id="rId54"/>
      <p:boldItalic r:id="rId55"/>
    </p:embeddedFont>
    <p:embeddedFont>
      <p:font typeface="Work Sans SemiBold"/>
      <p:regular r:id="rId56"/>
      <p:bold r:id="rId57"/>
      <p:italic r:id="rId58"/>
      <p:boldItalic r:id="rId59"/>
    </p:embeddedFont>
    <p:embeddedFont>
      <p:font typeface="Work Sans Light"/>
      <p:regular r:id="rId60"/>
      <p:bold r:id="rId61"/>
      <p:italic r:id="rId62"/>
      <p:boldItalic r:id="rId63"/>
    </p:embeddedFont>
    <p:embeddedFont>
      <p:font typeface="Anybody Medium"/>
      <p:regular r:id="rId64"/>
      <p:bold r:id="rId65"/>
      <p:italic r:id="rId66"/>
      <p:boldItalic r:id="rId67"/>
    </p:embeddedFont>
    <p:embeddedFont>
      <p:font typeface="Anybody"/>
      <p:regular r:id="rId68"/>
      <p:bold r:id="rId69"/>
      <p:italic r:id="rId70"/>
      <p:boldItalic r:id="rId71"/>
    </p:embeddedFont>
    <p:embeddedFont>
      <p:font typeface="Inter SemiBold"/>
      <p:regular r:id="rId72"/>
      <p:bold r:id="rId73"/>
    </p:embeddedFont>
    <p:embeddedFont>
      <p:font typeface="Lato"/>
      <p:regular r:id="rId74"/>
      <p:bold r:id="rId75"/>
      <p:italic r:id="rId76"/>
      <p:boldItalic r:id="rId77"/>
    </p:embeddedFont>
    <p:embeddedFont>
      <p:font typeface="Lato Light"/>
      <p:regular r:id="rId78"/>
      <p:bold r:id="rId79"/>
      <p:italic r:id="rId80"/>
      <p:boldItalic r:id="rId81"/>
    </p:embeddedFont>
    <p:embeddedFont>
      <p:font typeface="Work Sans Medium"/>
      <p:regular r:id="rId82"/>
      <p:bold r:id="rId83"/>
      <p:italic r:id="rId84"/>
      <p:boldItalic r:id="rId85"/>
    </p:embeddedFont>
    <p:embeddedFont>
      <p:font typeface="Anybody Light"/>
      <p:regular r:id="rId86"/>
      <p:bold r:id="rId87"/>
      <p:italic r:id="rId88"/>
      <p:boldItalic r:id="rId89"/>
    </p:embeddedFont>
    <p:embeddedFont>
      <p:font typeface="Inter Medium"/>
      <p:regular r:id="rId90"/>
      <p:bold r:id="rId91"/>
    </p:embeddedFont>
    <p:embeddedFont>
      <p:font typeface="Anybody Black"/>
      <p:bold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WorkSansMedium-italic.fntdata"/><Relationship Id="rId83" Type="http://schemas.openxmlformats.org/officeDocument/2006/relationships/font" Target="fonts/WorkSansMedium-bold.fntdata"/><Relationship Id="rId42" Type="http://schemas.openxmlformats.org/officeDocument/2006/relationships/slide" Target="slides/slide35.xml"/><Relationship Id="rId86" Type="http://schemas.openxmlformats.org/officeDocument/2006/relationships/font" Target="fonts/AnybodyLight-regular.fntdata"/><Relationship Id="rId41" Type="http://schemas.openxmlformats.org/officeDocument/2006/relationships/slide" Target="slides/slide34.xml"/><Relationship Id="rId85" Type="http://schemas.openxmlformats.org/officeDocument/2006/relationships/font" Target="fonts/WorkSansMedium-boldItalic.fntdata"/><Relationship Id="rId44" Type="http://schemas.openxmlformats.org/officeDocument/2006/relationships/slide" Target="slides/slide37.xml"/><Relationship Id="rId88" Type="http://schemas.openxmlformats.org/officeDocument/2006/relationships/font" Target="fonts/AnybodyLight-italic.fntdata"/><Relationship Id="rId43" Type="http://schemas.openxmlformats.org/officeDocument/2006/relationships/slide" Target="slides/slide36.xml"/><Relationship Id="rId87" Type="http://schemas.openxmlformats.org/officeDocument/2006/relationships/font" Target="fonts/AnybodyLight-bold.fntdata"/><Relationship Id="rId46" Type="http://schemas.openxmlformats.org/officeDocument/2006/relationships/font" Target="fonts/Inter-regular.fntdata"/><Relationship Id="rId45" Type="http://schemas.openxmlformats.org/officeDocument/2006/relationships/slide" Target="slides/slide38.xml"/><Relationship Id="rId89" Type="http://schemas.openxmlformats.org/officeDocument/2006/relationships/font" Target="fonts/AnybodyLight-boldItalic.fntdata"/><Relationship Id="rId80" Type="http://schemas.openxmlformats.org/officeDocument/2006/relationships/font" Target="fonts/LatoLight-italic.fntdata"/><Relationship Id="rId82" Type="http://schemas.openxmlformats.org/officeDocument/2006/relationships/font" Target="fonts/WorkSansMedium-regular.fntdata"/><Relationship Id="rId81" Type="http://schemas.openxmlformats.org/officeDocument/2006/relationships/font" Target="fonts/Lato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AnybodySemiBold-regular.fntdata"/><Relationship Id="rId47" Type="http://schemas.openxmlformats.org/officeDocument/2006/relationships/font" Target="fonts/Inter-bold.fntdata"/><Relationship Id="rId49" Type="http://schemas.openxmlformats.org/officeDocument/2006/relationships/font" Target="fonts/AnybodySemi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InterSemiBold-bold.fntdata"/><Relationship Id="rId72" Type="http://schemas.openxmlformats.org/officeDocument/2006/relationships/font" Target="fonts/InterSemiBold-regular.fntdata"/><Relationship Id="rId31" Type="http://schemas.openxmlformats.org/officeDocument/2006/relationships/slide" Target="slides/slide24.xml"/><Relationship Id="rId75" Type="http://schemas.openxmlformats.org/officeDocument/2006/relationships/font" Target="fonts/Lato-bold.fntdata"/><Relationship Id="rId30" Type="http://schemas.openxmlformats.org/officeDocument/2006/relationships/slide" Target="slides/slide23.xml"/><Relationship Id="rId74" Type="http://schemas.openxmlformats.org/officeDocument/2006/relationships/font" Target="fonts/Lato-regular.fntdata"/><Relationship Id="rId33" Type="http://schemas.openxmlformats.org/officeDocument/2006/relationships/slide" Target="slides/slide26.xml"/><Relationship Id="rId77" Type="http://schemas.openxmlformats.org/officeDocument/2006/relationships/font" Target="fonts/Lato-boldItalic.fntdata"/><Relationship Id="rId32" Type="http://schemas.openxmlformats.org/officeDocument/2006/relationships/slide" Target="slides/slide25.xml"/><Relationship Id="rId76" Type="http://schemas.openxmlformats.org/officeDocument/2006/relationships/font" Target="fonts/Lato-italic.fntdata"/><Relationship Id="rId35" Type="http://schemas.openxmlformats.org/officeDocument/2006/relationships/slide" Target="slides/slide28.xml"/><Relationship Id="rId79" Type="http://schemas.openxmlformats.org/officeDocument/2006/relationships/font" Target="fonts/LatoLight-bold.fntdata"/><Relationship Id="rId34" Type="http://schemas.openxmlformats.org/officeDocument/2006/relationships/slide" Target="slides/slide27.xml"/><Relationship Id="rId78" Type="http://schemas.openxmlformats.org/officeDocument/2006/relationships/font" Target="fonts/LatoLight-regular.fntdata"/><Relationship Id="rId71" Type="http://schemas.openxmlformats.org/officeDocument/2006/relationships/font" Target="fonts/Anybody-boldItalic.fntdata"/><Relationship Id="rId70" Type="http://schemas.openxmlformats.org/officeDocument/2006/relationships/font" Target="fonts/Anybody-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WorkSansLight-italic.fntdata"/><Relationship Id="rId61" Type="http://schemas.openxmlformats.org/officeDocument/2006/relationships/font" Target="fonts/WorkSansLight-bold.fntdata"/><Relationship Id="rId20" Type="http://schemas.openxmlformats.org/officeDocument/2006/relationships/slide" Target="slides/slide13.xml"/><Relationship Id="rId64" Type="http://schemas.openxmlformats.org/officeDocument/2006/relationships/font" Target="fonts/AnybodyMedium-regular.fntdata"/><Relationship Id="rId63" Type="http://schemas.openxmlformats.org/officeDocument/2006/relationships/font" Target="fonts/WorkSansLight-boldItalic.fntdata"/><Relationship Id="rId22" Type="http://schemas.openxmlformats.org/officeDocument/2006/relationships/slide" Target="slides/slide15.xml"/><Relationship Id="rId66" Type="http://schemas.openxmlformats.org/officeDocument/2006/relationships/font" Target="fonts/AnybodyMedium-italic.fntdata"/><Relationship Id="rId21" Type="http://schemas.openxmlformats.org/officeDocument/2006/relationships/slide" Target="slides/slide14.xml"/><Relationship Id="rId65" Type="http://schemas.openxmlformats.org/officeDocument/2006/relationships/font" Target="fonts/AnybodyMedium-bold.fntdata"/><Relationship Id="rId24" Type="http://schemas.openxmlformats.org/officeDocument/2006/relationships/slide" Target="slides/slide17.xml"/><Relationship Id="rId68" Type="http://schemas.openxmlformats.org/officeDocument/2006/relationships/font" Target="fonts/Anybody-regular.fntdata"/><Relationship Id="rId23" Type="http://schemas.openxmlformats.org/officeDocument/2006/relationships/slide" Target="slides/slide16.xml"/><Relationship Id="rId67" Type="http://schemas.openxmlformats.org/officeDocument/2006/relationships/font" Target="fonts/AnybodyMedium-boldItalic.fntdata"/><Relationship Id="rId60" Type="http://schemas.openxmlformats.org/officeDocument/2006/relationships/font" Target="fonts/WorkSansLight-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nybody-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nybodySemiBold-boldItalic.fntdata"/><Relationship Id="rId50" Type="http://schemas.openxmlformats.org/officeDocument/2006/relationships/font" Target="fonts/AnybodySemiBold-italic.fntdata"/><Relationship Id="rId53" Type="http://schemas.openxmlformats.org/officeDocument/2006/relationships/font" Target="fonts/WorkSans-bold.fntdata"/><Relationship Id="rId52" Type="http://schemas.openxmlformats.org/officeDocument/2006/relationships/font" Target="fonts/WorkSans-regular.fntdata"/><Relationship Id="rId11" Type="http://schemas.openxmlformats.org/officeDocument/2006/relationships/slide" Target="slides/slide4.xml"/><Relationship Id="rId55" Type="http://schemas.openxmlformats.org/officeDocument/2006/relationships/font" Target="fonts/WorkSans-boldItalic.fntdata"/><Relationship Id="rId10" Type="http://schemas.openxmlformats.org/officeDocument/2006/relationships/slide" Target="slides/slide3.xml"/><Relationship Id="rId54" Type="http://schemas.openxmlformats.org/officeDocument/2006/relationships/font" Target="fonts/WorkSans-italic.fntdata"/><Relationship Id="rId13" Type="http://schemas.openxmlformats.org/officeDocument/2006/relationships/slide" Target="slides/slide6.xml"/><Relationship Id="rId57" Type="http://schemas.openxmlformats.org/officeDocument/2006/relationships/font" Target="fonts/WorkSansSemiBold-bold.fntdata"/><Relationship Id="rId12" Type="http://schemas.openxmlformats.org/officeDocument/2006/relationships/slide" Target="slides/slide5.xml"/><Relationship Id="rId56" Type="http://schemas.openxmlformats.org/officeDocument/2006/relationships/font" Target="fonts/WorkSansSemiBold-regular.fntdata"/><Relationship Id="rId91" Type="http://schemas.openxmlformats.org/officeDocument/2006/relationships/font" Target="fonts/InterMedium-bold.fntdata"/><Relationship Id="rId90" Type="http://schemas.openxmlformats.org/officeDocument/2006/relationships/font" Target="fonts/InterMedium-regular.fntdata"/><Relationship Id="rId93" Type="http://schemas.openxmlformats.org/officeDocument/2006/relationships/font" Target="fonts/AnybodyBlack-boldItalic.fntdata"/><Relationship Id="rId92" Type="http://schemas.openxmlformats.org/officeDocument/2006/relationships/font" Target="fonts/AnybodyBlack-bold.fntdata"/><Relationship Id="rId15" Type="http://schemas.openxmlformats.org/officeDocument/2006/relationships/slide" Target="slides/slide8.xml"/><Relationship Id="rId59" Type="http://schemas.openxmlformats.org/officeDocument/2006/relationships/font" Target="fonts/WorkSansSemiBold-boldItalic.fntdata"/><Relationship Id="rId14" Type="http://schemas.openxmlformats.org/officeDocument/2006/relationships/slide" Target="slides/slide7.xml"/><Relationship Id="rId58" Type="http://schemas.openxmlformats.org/officeDocument/2006/relationships/font" Target="fonts/WorkSansSemi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136332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136332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22e87b91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22e87b91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66140118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2466140118a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466140118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466140118a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Anybody"/>
                <a:ea typeface="Anybody"/>
                <a:cs typeface="Anybody"/>
                <a:sym typeface="Anybody"/>
              </a:rPr>
              <a:t>(Full Stack) </a:t>
            </a:r>
            <a:r>
              <a:rPr lang="en" sz="1400">
                <a:solidFill>
                  <a:schemeClr val="dk1"/>
                </a:solidFill>
              </a:rPr>
              <a:t>assessment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66140118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466140118a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47d8b2bf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47d8b2bfa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47b3f5bf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247b3f5bf8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7b3f5bf8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47b3f5bf8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47b3f5bf8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247b3f5bf8b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7b3f5bf8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7b3f5bf8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Anybody"/>
                <a:ea typeface="Anybody"/>
                <a:cs typeface="Anybody"/>
                <a:sym typeface="Anybody"/>
              </a:rPr>
              <a:t>(Full Stack) </a:t>
            </a:r>
            <a:r>
              <a:rPr lang="en" sz="1400">
                <a:solidFill>
                  <a:schemeClr val="dk1"/>
                </a:solidFill>
              </a:rPr>
              <a:t>assessment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22e87b918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222e87b918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136332c5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4136332c5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47b3f5bf8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47b3f5bf8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47b3f5bf8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47b3f5bf8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47b3f5bf8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47b3f5bf8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47b3f5bf8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47b3f5bf8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47b3f5bf8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47b3f5bf8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47b3f5bf8b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47b3f5bf8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47b3f5bf8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47b3f5bf8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7b3f5bf8b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47b3f5bf8b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47b3f5bf8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47b3f5bf8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47b3f5bf8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47b3f5bf8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d6548f873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d6548f8739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highlight>
                <a:srgbClr val="93C47D"/>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47b3f5bf8b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47b3f5bf8b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47b3f5bf8b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47b3f5bf8b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466140118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466140118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466140118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466140118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d684b81ce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d684b81ce8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Agregar los conceptos vistos.</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4136332c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4136332c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1920 x 1080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4136332c5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4136332c5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d155fbd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1d155fbd7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chemeClr val="lt1"/>
                </a:highlight>
              </a:rPr>
              <a:t>Tu feedback es muy importante.</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Es importante recordar que al final de cada Homework o Guia de clase, tendrás acceso a un formulario para reportar mejoras (o errores) de los recursos educativos que vas usando y de esta forma podremos accionar y mejorar la experiencia de ustedes y los que vendrán. </a:t>
            </a:r>
            <a:endParaRPr>
              <a:solidFill>
                <a:schemeClr val="dk1"/>
              </a:solidFill>
              <a:highlight>
                <a:schemeClr val="lt1"/>
              </a:highlight>
            </a:endParaRPr>
          </a:p>
          <a:p>
            <a:pPr indent="0" lvl="0" marL="0" rtl="0" algn="l">
              <a:lnSpc>
                <a:spcPct val="100000"/>
              </a:lnSpc>
              <a:spcBef>
                <a:spcPts val="0"/>
              </a:spcBef>
              <a:spcAft>
                <a:spcPts val="0"/>
              </a:spcAft>
              <a:buNone/>
            </a:pPr>
            <a:r>
              <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(Recomendamos que el instructor pueda abrir el formulario)</a:t>
            </a:r>
            <a:endParaRPr>
              <a:solidFill>
                <a:schemeClr val="dk1"/>
              </a:solidFill>
              <a:highlight>
                <a:schemeClr val="lt1"/>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d6548f87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1d6548f873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d6548f873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d6548f873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d6548f873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d6548f8739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d641cd0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2d641cd0a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7d8b2bfa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47d8b2bfa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47d8b2bfa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47d8b2bfa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Anybody"/>
                <a:ea typeface="Anybody"/>
                <a:cs typeface="Anybody"/>
                <a:sym typeface="Anybody"/>
              </a:rPr>
              <a:t>Los KPI’s además se relacionan con el nivel de responsabilidades sobre los resultados en una organización. Tomando el ejemplo anterior, un agente de ventas puede tener un KPI individual que contribuya a cumplir con el objetivo operativo del área.</a:t>
            </a:r>
            <a:endParaRPr sz="1600">
              <a:solidFill>
                <a:schemeClr val="dk1"/>
              </a:solidFill>
              <a:latin typeface="Anybody"/>
              <a:ea typeface="Anybody"/>
              <a:cs typeface="Anybody"/>
              <a:sym typeface="Anybody"/>
            </a:endParaRPr>
          </a:p>
          <a:p>
            <a:pPr indent="0" lvl="0" marL="0" rtl="0" algn="l">
              <a:spcBef>
                <a:spcPts val="0"/>
              </a:spcBef>
              <a:spcAft>
                <a:spcPts val="0"/>
              </a:spcAft>
              <a:buClr>
                <a:schemeClr val="dk1"/>
              </a:buClr>
              <a:buSzPts val="1100"/>
              <a:buFont typeface="Arial"/>
              <a:buNone/>
            </a:pPr>
            <a:r>
              <a:rPr lang="en" sz="1600">
                <a:solidFill>
                  <a:schemeClr val="dk1"/>
                </a:solidFill>
                <a:latin typeface="Anybody"/>
                <a:ea typeface="Anybody"/>
                <a:cs typeface="Anybody"/>
                <a:sym typeface="Anybody"/>
              </a:rPr>
              <a:t>En la industria de la tecnología es muy común que una empresa se financie a través de capital de riesgo, por lo que la definición y seguimiento de buenos KPI son cruciales para acceder a nueva inversión y asegurar el éxito de la compañía.</a:t>
            </a:r>
            <a:endParaRPr b="1" sz="1400">
              <a:solidFill>
                <a:schemeClr val="dk1"/>
              </a:solidFill>
              <a:latin typeface="Anybody"/>
              <a:ea typeface="Anybody"/>
              <a:cs typeface="Anybody"/>
              <a:sym typeface="Anybod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66140118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66140118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6" name="Shape 56"/>
        <p:cNvGrpSpPr/>
        <p:nvPr/>
      </p:nvGrpSpPr>
      <p:grpSpPr>
        <a:xfrm>
          <a:off x="0" y="0"/>
          <a:ext cx="0" cy="0"/>
          <a:chOff x="0" y="0"/>
          <a:chExt cx="0" cy="0"/>
        </a:xfrm>
      </p:grpSpPr>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65" name="Shape 65"/>
        <p:cNvGrpSpPr/>
        <p:nvPr/>
      </p:nvGrpSpPr>
      <p:grpSpPr>
        <a:xfrm>
          <a:off x="0" y="0"/>
          <a:ext cx="0" cy="0"/>
          <a:chOff x="0" y="0"/>
          <a:chExt cx="0" cy="0"/>
        </a:xfrm>
      </p:grpSpPr>
      <p:sp>
        <p:nvSpPr>
          <p:cNvPr id="66" name="Google Shape;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8"/>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68" name="Shape 68"/>
        <p:cNvGrpSpPr/>
        <p:nvPr/>
      </p:nvGrpSpPr>
      <p:grpSpPr>
        <a:xfrm>
          <a:off x="0" y="0"/>
          <a:ext cx="0" cy="0"/>
          <a:chOff x="0" y="0"/>
          <a:chExt cx="0" cy="0"/>
        </a:xfrm>
      </p:grpSpPr>
      <p:sp>
        <p:nvSpPr>
          <p:cNvPr id="69" name="Google Shape;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71" name="Shape 71"/>
        <p:cNvGrpSpPr/>
        <p:nvPr/>
      </p:nvGrpSpPr>
      <p:grpSpPr>
        <a:xfrm>
          <a:off x="0" y="0"/>
          <a:ext cx="0" cy="0"/>
          <a:chOff x="0" y="0"/>
          <a:chExt cx="0" cy="0"/>
        </a:xfrm>
      </p:grpSpPr>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2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74" name="Shape 74"/>
        <p:cNvGrpSpPr/>
        <p:nvPr/>
      </p:nvGrpSpPr>
      <p:grpSpPr>
        <a:xfrm>
          <a:off x="0" y="0"/>
          <a:ext cx="0" cy="0"/>
          <a:chOff x="0" y="0"/>
          <a:chExt cx="0" cy="0"/>
        </a:xfrm>
      </p:grpSpPr>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77" name="Shape 77"/>
        <p:cNvGrpSpPr/>
        <p:nvPr/>
      </p:nvGrpSpPr>
      <p:grpSpPr>
        <a:xfrm>
          <a:off x="0" y="0"/>
          <a:ext cx="0" cy="0"/>
          <a:chOff x="0" y="0"/>
          <a:chExt cx="0" cy="0"/>
        </a:xfrm>
      </p:grpSpPr>
      <p:sp>
        <p:nvSpPr>
          <p:cNvPr id="78" name="Google Shape;7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80" name="Shape 80"/>
        <p:cNvGrpSpPr/>
        <p:nvPr/>
      </p:nvGrpSpPr>
      <p:grpSpPr>
        <a:xfrm>
          <a:off x="0" y="0"/>
          <a:ext cx="0" cy="0"/>
          <a:chOff x="0" y="0"/>
          <a:chExt cx="0" cy="0"/>
        </a:xfrm>
      </p:grpSpPr>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2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83" name="Shape 83"/>
        <p:cNvGrpSpPr/>
        <p:nvPr/>
      </p:nvGrpSpPr>
      <p:grpSpPr>
        <a:xfrm>
          <a:off x="0" y="0"/>
          <a:ext cx="0" cy="0"/>
          <a:chOff x="0" y="0"/>
          <a:chExt cx="0" cy="0"/>
        </a:xfrm>
      </p:grpSpPr>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86" name="Shape 86"/>
        <p:cNvGrpSpPr/>
        <p:nvPr/>
      </p:nvGrpSpPr>
      <p:grpSpPr>
        <a:xfrm>
          <a:off x="0" y="0"/>
          <a:ext cx="0" cy="0"/>
          <a:chOff x="0" y="0"/>
          <a:chExt cx="0" cy="0"/>
        </a:xfrm>
      </p:grpSpPr>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2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89" name="Shape 89"/>
        <p:cNvGrpSpPr/>
        <p:nvPr/>
      </p:nvGrpSpPr>
      <p:grpSpPr>
        <a:xfrm>
          <a:off x="0" y="0"/>
          <a:ext cx="0" cy="0"/>
          <a:chOff x="0" y="0"/>
          <a:chExt cx="0" cy="0"/>
        </a:xfrm>
      </p:grpSpPr>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92" name="Shape 92"/>
        <p:cNvGrpSpPr/>
        <p:nvPr/>
      </p:nvGrpSpPr>
      <p:grpSpPr>
        <a:xfrm>
          <a:off x="0" y="0"/>
          <a:ext cx="0" cy="0"/>
          <a:chOff x="0" y="0"/>
          <a:chExt cx="0" cy="0"/>
        </a:xfrm>
      </p:grpSpPr>
      <p:sp>
        <p:nvSpPr>
          <p:cNvPr id="93" name="Google Shape;9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95" name="Shape 95"/>
        <p:cNvGrpSpPr/>
        <p:nvPr/>
      </p:nvGrpSpPr>
      <p:grpSpPr>
        <a:xfrm>
          <a:off x="0" y="0"/>
          <a:ext cx="0" cy="0"/>
          <a:chOff x="0" y="0"/>
          <a:chExt cx="0" cy="0"/>
        </a:xfrm>
      </p:grpSpPr>
      <p:sp>
        <p:nvSpPr>
          <p:cNvPr id="96" name="Google Shape;9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2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98" name="Shape 98"/>
        <p:cNvGrpSpPr/>
        <p:nvPr/>
      </p:nvGrpSpPr>
      <p:grpSpPr>
        <a:xfrm>
          <a:off x="0" y="0"/>
          <a:ext cx="0" cy="0"/>
          <a:chOff x="0" y="0"/>
          <a:chExt cx="0" cy="0"/>
        </a:xfrm>
      </p:grpSpPr>
      <p:sp>
        <p:nvSpPr>
          <p:cNvPr id="99" name="Google Shape;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sp>
        <p:nvSpPr>
          <p:cNvPr id="102" name="Google Shape;10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3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04" name="Google Shape;104;p3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07" name="Google Shape;10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09" name="Google Shape;109;p31"/>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0" name="Google Shape;110;p31"/>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1" name="Google Shape;111;p31"/>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14" name="Google Shape;1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16" name="Google Shape;116;p32"/>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7" name="Google Shape;117;p32"/>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8" name="Google Shape;118;p32"/>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19" name="Shape 119"/>
        <p:cNvGrpSpPr/>
        <p:nvPr/>
      </p:nvGrpSpPr>
      <p:grpSpPr>
        <a:xfrm>
          <a:off x="0" y="0"/>
          <a:ext cx="0" cy="0"/>
          <a:chOff x="0" y="0"/>
          <a:chExt cx="0" cy="0"/>
        </a:xfrm>
      </p:grpSpPr>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22" name="Shape 122"/>
        <p:cNvGrpSpPr/>
        <p:nvPr/>
      </p:nvGrpSpPr>
      <p:grpSpPr>
        <a:xfrm>
          <a:off x="0" y="0"/>
          <a:ext cx="0" cy="0"/>
          <a:chOff x="0" y="0"/>
          <a:chExt cx="0" cy="0"/>
        </a:xfrm>
      </p:grpSpPr>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25" name="Shape 125"/>
        <p:cNvGrpSpPr/>
        <p:nvPr/>
      </p:nvGrpSpPr>
      <p:grpSpPr>
        <a:xfrm>
          <a:off x="0" y="0"/>
          <a:ext cx="0" cy="0"/>
          <a:chOff x="0" y="0"/>
          <a:chExt cx="0" cy="0"/>
        </a:xfrm>
      </p:grpSpPr>
      <p:sp>
        <p:nvSpPr>
          <p:cNvPr id="126" name="Google Shape;1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3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28" name="Google Shape;128;p3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129" name="Shape 129"/>
        <p:cNvGrpSpPr/>
        <p:nvPr/>
      </p:nvGrpSpPr>
      <p:grpSpPr>
        <a:xfrm>
          <a:off x="0" y="0"/>
          <a:ext cx="0" cy="0"/>
          <a:chOff x="0" y="0"/>
          <a:chExt cx="0" cy="0"/>
        </a:xfrm>
      </p:grpSpPr>
      <p:sp>
        <p:nvSpPr>
          <p:cNvPr id="130" name="Google Shape;1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3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132" name="Shape 132"/>
        <p:cNvGrpSpPr/>
        <p:nvPr/>
      </p:nvGrpSpPr>
      <p:grpSpPr>
        <a:xfrm>
          <a:off x="0" y="0"/>
          <a:ext cx="0" cy="0"/>
          <a:chOff x="0" y="0"/>
          <a:chExt cx="0" cy="0"/>
        </a:xfrm>
      </p:grpSpPr>
      <p:sp>
        <p:nvSpPr>
          <p:cNvPr id="133" name="Google Shape;1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135" name="Shape 135"/>
        <p:cNvGrpSpPr/>
        <p:nvPr/>
      </p:nvGrpSpPr>
      <p:grpSpPr>
        <a:xfrm>
          <a:off x="0" y="0"/>
          <a:ext cx="0" cy="0"/>
          <a:chOff x="0" y="0"/>
          <a:chExt cx="0" cy="0"/>
        </a:xfrm>
      </p:grpSpPr>
      <p:sp>
        <p:nvSpPr>
          <p:cNvPr id="136" name="Google Shape;1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138" name="Shape 138"/>
        <p:cNvGrpSpPr/>
        <p:nvPr/>
      </p:nvGrpSpPr>
      <p:grpSpPr>
        <a:xfrm>
          <a:off x="0" y="0"/>
          <a:ext cx="0" cy="0"/>
          <a:chOff x="0" y="0"/>
          <a:chExt cx="0" cy="0"/>
        </a:xfrm>
      </p:grpSpPr>
      <p:sp>
        <p:nvSpPr>
          <p:cNvPr id="139" name="Google Shape;1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141" name="Shape 141"/>
        <p:cNvGrpSpPr/>
        <p:nvPr/>
      </p:nvGrpSpPr>
      <p:grpSpPr>
        <a:xfrm>
          <a:off x="0" y="0"/>
          <a:ext cx="0" cy="0"/>
          <a:chOff x="0" y="0"/>
          <a:chExt cx="0" cy="0"/>
        </a:xfrm>
      </p:grpSpPr>
      <p:sp>
        <p:nvSpPr>
          <p:cNvPr id="142" name="Google Shape;1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4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44" name="Google Shape;144;p4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9" name="Google Shape;149;p4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0" name="Google Shape;15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4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2" name="Shape 152"/>
        <p:cNvGrpSpPr/>
        <p:nvPr/>
      </p:nvGrpSpPr>
      <p:grpSpPr>
        <a:xfrm>
          <a:off x="0" y="0"/>
          <a:ext cx="0" cy="0"/>
          <a:chOff x="0" y="0"/>
          <a:chExt cx="0" cy="0"/>
        </a:xfrm>
      </p:grpSpPr>
      <p:sp>
        <p:nvSpPr>
          <p:cNvPr id="153" name="Google Shape;153;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4" name="Google Shape;15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43"/>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158" name="Google Shape;15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9" name="Google Shape;159;p4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60" name="Shape 160"/>
        <p:cNvGrpSpPr/>
        <p:nvPr/>
      </p:nvGrpSpPr>
      <p:grpSpPr>
        <a:xfrm>
          <a:off x="0" y="0"/>
          <a:ext cx="0" cy="0"/>
          <a:chOff x="0" y="0"/>
          <a:chExt cx="0" cy="0"/>
        </a:xfrm>
      </p:grpSpPr>
      <p:pic>
        <p:nvPicPr>
          <p:cNvPr id="161" name="Google Shape;161;p45"/>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4" name="Google Shape;164;p4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5" name="Google Shape;16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6" name="Google Shape;166;p4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 name="Shape 167"/>
        <p:cNvGrpSpPr/>
        <p:nvPr/>
      </p:nvGrpSpPr>
      <p:grpSpPr>
        <a:xfrm>
          <a:off x="0" y="0"/>
          <a:ext cx="0" cy="0"/>
          <a:chOff x="0" y="0"/>
          <a:chExt cx="0" cy="0"/>
        </a:xfrm>
      </p:grpSpPr>
      <p:sp>
        <p:nvSpPr>
          <p:cNvPr id="168" name="Google Shape;16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9" name="Google Shape;169;p4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0" name="Google Shape;170;p4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2" name="Google Shape;172;p4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5" name="Google Shape;17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6" name="Google Shape;176;p4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7" name="Shape 177"/>
        <p:cNvGrpSpPr/>
        <p:nvPr/>
      </p:nvGrpSpPr>
      <p:grpSpPr>
        <a:xfrm>
          <a:off x="0" y="0"/>
          <a:ext cx="0" cy="0"/>
          <a:chOff x="0" y="0"/>
          <a:chExt cx="0" cy="0"/>
        </a:xfrm>
      </p:grpSpPr>
      <p:sp>
        <p:nvSpPr>
          <p:cNvPr id="178" name="Google Shape;178;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79" name="Google Shape;179;p4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0" name="Google Shape;18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1" name="Google Shape;181;p49"/>
          <p:cNvPicPr preferRelativeResize="0"/>
          <p:nvPr/>
        </p:nvPicPr>
        <p:blipFill>
          <a:blip r:embed="rId2">
            <a:alphaModFix/>
          </a:blip>
          <a:stretch>
            <a:fillRect/>
          </a:stretch>
        </p:blipFill>
        <p:spPr>
          <a:xfrm>
            <a:off x="0" y="0"/>
            <a:ext cx="9143981"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184" name="Google Shape;18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5" name="Google Shape;185;p5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 name="Shape 186"/>
        <p:cNvGrpSpPr/>
        <p:nvPr/>
      </p:nvGrpSpPr>
      <p:grpSpPr>
        <a:xfrm>
          <a:off x="0" y="0"/>
          <a:ext cx="0" cy="0"/>
          <a:chOff x="0" y="0"/>
          <a:chExt cx="0" cy="0"/>
        </a:xfrm>
      </p:grpSpPr>
      <p:sp>
        <p:nvSpPr>
          <p:cNvPr id="187" name="Google Shape;187;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89" name="Google Shape;189;p5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1" name="Google Shape;19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51"/>
          <p:cNvPicPr preferRelativeResize="0"/>
          <p:nvPr/>
        </p:nvPicPr>
        <p:blipFill>
          <a:blip r:embed="rId2">
            <a:alphaModFix/>
          </a:blip>
          <a:stretch>
            <a:fillRect/>
          </a:stretch>
        </p:blipFill>
        <p:spPr>
          <a:xfrm>
            <a:off x="0" y="-125"/>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3" name="Shape 193"/>
        <p:cNvGrpSpPr/>
        <p:nvPr/>
      </p:nvGrpSpPr>
      <p:grpSpPr>
        <a:xfrm>
          <a:off x="0" y="0"/>
          <a:ext cx="0" cy="0"/>
          <a:chOff x="0" y="0"/>
          <a:chExt cx="0" cy="0"/>
        </a:xfrm>
      </p:grpSpPr>
      <p:sp>
        <p:nvSpPr>
          <p:cNvPr id="194" name="Google Shape;194;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95" name="Google Shape;19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99" name="Google Shape;199;p5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5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4" name="Google Shape;204;p54"/>
          <p:cNvPicPr preferRelativeResize="0"/>
          <p:nvPr/>
        </p:nvPicPr>
        <p:blipFill>
          <a:blip r:embed="rId2">
            <a:alphaModFix/>
          </a:blip>
          <a:stretch>
            <a:fillRect/>
          </a:stretch>
        </p:blipFill>
        <p:spPr>
          <a:xfrm>
            <a:off x="0" y="0"/>
            <a:ext cx="9144000" cy="514349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05" name="Shape 205"/>
        <p:cNvGrpSpPr/>
        <p:nvPr/>
      </p:nvGrpSpPr>
      <p:grpSpPr>
        <a:xfrm>
          <a:off x="0" y="0"/>
          <a:ext cx="0" cy="0"/>
          <a:chOff x="0" y="0"/>
          <a:chExt cx="0" cy="0"/>
        </a:xfrm>
      </p:grpSpPr>
      <p:pic>
        <p:nvPicPr>
          <p:cNvPr id="206" name="Google Shape;206;p55"/>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207" name="Shape 207"/>
        <p:cNvGrpSpPr/>
        <p:nvPr/>
      </p:nvGrpSpPr>
      <p:grpSpPr>
        <a:xfrm>
          <a:off x="0" y="0"/>
          <a:ext cx="0" cy="0"/>
          <a:chOff x="0" y="0"/>
          <a:chExt cx="0" cy="0"/>
        </a:xfrm>
      </p:grpSpPr>
      <p:pic>
        <p:nvPicPr>
          <p:cNvPr id="208" name="Google Shape;208;p56"/>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
        <p:nvSpPr>
          <p:cNvPr id="209" name="Google Shape;209;p56"/>
          <p:cNvSpPr/>
          <p:nvPr/>
        </p:nvSpPr>
        <p:spPr>
          <a:xfrm rot="503487">
            <a:off x="1145079" y="680752"/>
            <a:ext cx="6748201" cy="2832055"/>
          </a:xfrm>
          <a:custGeom>
            <a:rect b="b" l="l" r="r" t="t"/>
            <a:pathLst>
              <a:path extrusionOk="0" h="94414" w="224969">
                <a:moveTo>
                  <a:pt x="216301" y="1"/>
                </a:moveTo>
                <a:cubicBezTo>
                  <a:pt x="215622" y="394"/>
                  <a:pt x="214944" y="787"/>
                  <a:pt x="214289" y="1204"/>
                </a:cubicBezTo>
                <a:cubicBezTo>
                  <a:pt x="211693" y="2835"/>
                  <a:pt x="209348" y="4668"/>
                  <a:pt x="207109" y="6561"/>
                </a:cubicBezTo>
                <a:cubicBezTo>
                  <a:pt x="204871" y="8478"/>
                  <a:pt x="202835" y="10431"/>
                  <a:pt x="200847" y="12336"/>
                </a:cubicBezTo>
                <a:cubicBezTo>
                  <a:pt x="196858" y="16158"/>
                  <a:pt x="193048" y="19789"/>
                  <a:pt x="188929" y="22516"/>
                </a:cubicBezTo>
                <a:cubicBezTo>
                  <a:pt x="187893" y="23170"/>
                  <a:pt x="186857" y="23813"/>
                  <a:pt x="185785" y="24349"/>
                </a:cubicBezTo>
                <a:cubicBezTo>
                  <a:pt x="184726" y="24921"/>
                  <a:pt x="183618" y="25385"/>
                  <a:pt x="182487" y="25826"/>
                </a:cubicBezTo>
                <a:cubicBezTo>
                  <a:pt x="181344" y="26266"/>
                  <a:pt x="180154" y="26635"/>
                  <a:pt x="178951" y="26980"/>
                </a:cubicBezTo>
                <a:cubicBezTo>
                  <a:pt x="177725" y="27314"/>
                  <a:pt x="176499" y="27612"/>
                  <a:pt x="175225" y="27873"/>
                </a:cubicBezTo>
                <a:cubicBezTo>
                  <a:pt x="170141" y="28933"/>
                  <a:pt x="164699" y="29469"/>
                  <a:pt x="159068" y="30386"/>
                </a:cubicBezTo>
                <a:cubicBezTo>
                  <a:pt x="156258" y="30850"/>
                  <a:pt x="153388" y="31421"/>
                  <a:pt x="150507" y="32243"/>
                </a:cubicBezTo>
                <a:cubicBezTo>
                  <a:pt x="149067" y="32648"/>
                  <a:pt x="147626" y="33136"/>
                  <a:pt x="146197" y="33684"/>
                </a:cubicBezTo>
                <a:cubicBezTo>
                  <a:pt x="144768" y="34267"/>
                  <a:pt x="143352" y="34898"/>
                  <a:pt x="141982" y="35648"/>
                </a:cubicBezTo>
                <a:cubicBezTo>
                  <a:pt x="139220" y="37136"/>
                  <a:pt x="136660" y="39089"/>
                  <a:pt x="134446" y="41208"/>
                </a:cubicBezTo>
                <a:cubicBezTo>
                  <a:pt x="132231" y="43340"/>
                  <a:pt x="130326" y="45661"/>
                  <a:pt x="128600" y="47983"/>
                </a:cubicBezTo>
                <a:cubicBezTo>
                  <a:pt x="125159" y="52638"/>
                  <a:pt x="122361" y="57365"/>
                  <a:pt x="119170" y="61461"/>
                </a:cubicBezTo>
                <a:cubicBezTo>
                  <a:pt x="118396" y="62497"/>
                  <a:pt x="117539" y="63425"/>
                  <a:pt x="116705" y="64402"/>
                </a:cubicBezTo>
                <a:cubicBezTo>
                  <a:pt x="116301" y="64890"/>
                  <a:pt x="115836" y="65330"/>
                  <a:pt x="115396" y="65795"/>
                </a:cubicBezTo>
                <a:lnTo>
                  <a:pt x="114050" y="67152"/>
                </a:lnTo>
                <a:lnTo>
                  <a:pt x="112621" y="68438"/>
                </a:lnTo>
                <a:cubicBezTo>
                  <a:pt x="112133" y="68855"/>
                  <a:pt x="111681" y="69307"/>
                  <a:pt x="111157" y="69688"/>
                </a:cubicBezTo>
                <a:lnTo>
                  <a:pt x="109645" y="70879"/>
                </a:lnTo>
                <a:cubicBezTo>
                  <a:pt x="109395" y="71069"/>
                  <a:pt x="109157" y="71284"/>
                  <a:pt x="108883" y="71462"/>
                </a:cubicBezTo>
                <a:lnTo>
                  <a:pt x="108085" y="72010"/>
                </a:lnTo>
                <a:cubicBezTo>
                  <a:pt x="103882" y="74963"/>
                  <a:pt x="99263" y="77356"/>
                  <a:pt x="94369" y="79023"/>
                </a:cubicBezTo>
                <a:cubicBezTo>
                  <a:pt x="89488" y="80678"/>
                  <a:pt x="84368" y="81666"/>
                  <a:pt x="79224" y="81892"/>
                </a:cubicBezTo>
                <a:cubicBezTo>
                  <a:pt x="78867" y="81925"/>
                  <a:pt x="78510" y="81932"/>
                  <a:pt x="78153" y="81932"/>
                </a:cubicBezTo>
                <a:cubicBezTo>
                  <a:pt x="77867" y="81932"/>
                  <a:pt x="77581" y="81928"/>
                  <a:pt x="77296" y="81928"/>
                </a:cubicBezTo>
                <a:lnTo>
                  <a:pt x="75367" y="81916"/>
                </a:lnTo>
                <a:lnTo>
                  <a:pt x="73438" y="81785"/>
                </a:lnTo>
                <a:cubicBezTo>
                  <a:pt x="72795" y="81737"/>
                  <a:pt x="72152" y="81725"/>
                  <a:pt x="71509" y="81630"/>
                </a:cubicBezTo>
                <a:cubicBezTo>
                  <a:pt x="68937" y="81344"/>
                  <a:pt x="66354" y="80868"/>
                  <a:pt x="63746" y="80285"/>
                </a:cubicBezTo>
                <a:cubicBezTo>
                  <a:pt x="58543" y="79118"/>
                  <a:pt x="53305" y="77499"/>
                  <a:pt x="47851" y="76106"/>
                </a:cubicBezTo>
                <a:cubicBezTo>
                  <a:pt x="45125" y="75415"/>
                  <a:pt x="42351" y="74772"/>
                  <a:pt x="39517" y="74296"/>
                </a:cubicBezTo>
                <a:cubicBezTo>
                  <a:pt x="36683" y="73808"/>
                  <a:pt x="33778" y="73486"/>
                  <a:pt x="30837" y="73415"/>
                </a:cubicBezTo>
                <a:cubicBezTo>
                  <a:pt x="30459" y="73406"/>
                  <a:pt x="30079" y="73401"/>
                  <a:pt x="29699" y="73401"/>
                </a:cubicBezTo>
                <a:cubicBezTo>
                  <a:pt x="27118" y="73401"/>
                  <a:pt x="24516" y="73616"/>
                  <a:pt x="21932" y="74093"/>
                </a:cubicBezTo>
                <a:cubicBezTo>
                  <a:pt x="18943" y="74689"/>
                  <a:pt x="16038" y="75629"/>
                  <a:pt x="13311" y="77022"/>
                </a:cubicBezTo>
                <a:lnTo>
                  <a:pt x="12288" y="77546"/>
                </a:lnTo>
                <a:lnTo>
                  <a:pt x="11299" y="78130"/>
                </a:lnTo>
                <a:lnTo>
                  <a:pt x="10811" y="78427"/>
                </a:lnTo>
                <a:lnTo>
                  <a:pt x="10323" y="78749"/>
                </a:lnTo>
                <a:lnTo>
                  <a:pt x="9370" y="79392"/>
                </a:lnTo>
                <a:lnTo>
                  <a:pt x="8442" y="80082"/>
                </a:lnTo>
                <a:lnTo>
                  <a:pt x="7989" y="80439"/>
                </a:lnTo>
                <a:lnTo>
                  <a:pt x="7549" y="80820"/>
                </a:lnTo>
                <a:lnTo>
                  <a:pt x="6668" y="81582"/>
                </a:lnTo>
                <a:lnTo>
                  <a:pt x="5834" y="82404"/>
                </a:lnTo>
                <a:lnTo>
                  <a:pt x="5418" y="82821"/>
                </a:lnTo>
                <a:lnTo>
                  <a:pt x="5025" y="83249"/>
                </a:lnTo>
                <a:lnTo>
                  <a:pt x="4251" y="84142"/>
                </a:lnTo>
                <a:lnTo>
                  <a:pt x="3536" y="85083"/>
                </a:lnTo>
                <a:lnTo>
                  <a:pt x="3179" y="85559"/>
                </a:lnTo>
                <a:lnTo>
                  <a:pt x="2858" y="86047"/>
                </a:lnTo>
                <a:lnTo>
                  <a:pt x="2215" y="87047"/>
                </a:lnTo>
                <a:lnTo>
                  <a:pt x="1643" y="88107"/>
                </a:lnTo>
                <a:lnTo>
                  <a:pt x="1369" y="88631"/>
                </a:lnTo>
                <a:lnTo>
                  <a:pt x="1119" y="89179"/>
                </a:lnTo>
                <a:lnTo>
                  <a:pt x="643" y="90274"/>
                </a:lnTo>
                <a:cubicBezTo>
                  <a:pt x="643" y="90286"/>
                  <a:pt x="631" y="90322"/>
                  <a:pt x="631" y="90333"/>
                </a:cubicBezTo>
                <a:cubicBezTo>
                  <a:pt x="0" y="91846"/>
                  <a:pt x="727" y="93572"/>
                  <a:pt x="2239" y="94191"/>
                </a:cubicBezTo>
                <a:cubicBezTo>
                  <a:pt x="2608" y="94342"/>
                  <a:pt x="2990" y="94414"/>
                  <a:pt x="3365" y="94414"/>
                </a:cubicBezTo>
                <a:cubicBezTo>
                  <a:pt x="4528" y="94414"/>
                  <a:pt x="5628" y="93727"/>
                  <a:pt x="6096" y="92584"/>
                </a:cubicBezTo>
                <a:lnTo>
                  <a:pt x="6156" y="92453"/>
                </a:lnTo>
                <a:cubicBezTo>
                  <a:pt x="7918" y="88155"/>
                  <a:pt x="11621" y="84666"/>
                  <a:pt x="16050" y="82559"/>
                </a:cubicBezTo>
                <a:cubicBezTo>
                  <a:pt x="18253" y="81463"/>
                  <a:pt x="20646" y="80737"/>
                  <a:pt x="23063" y="80297"/>
                </a:cubicBezTo>
                <a:cubicBezTo>
                  <a:pt x="25004" y="79968"/>
                  <a:pt x="26998" y="79810"/>
                  <a:pt x="29008" y="79810"/>
                </a:cubicBezTo>
                <a:cubicBezTo>
                  <a:pt x="29549" y="79810"/>
                  <a:pt x="30092" y="79821"/>
                  <a:pt x="30635" y="79844"/>
                </a:cubicBezTo>
                <a:cubicBezTo>
                  <a:pt x="33195" y="79951"/>
                  <a:pt x="35779" y="80261"/>
                  <a:pt x="38374" y="80749"/>
                </a:cubicBezTo>
                <a:cubicBezTo>
                  <a:pt x="40958" y="81225"/>
                  <a:pt x="43553" y="81868"/>
                  <a:pt x="46161" y="82571"/>
                </a:cubicBezTo>
                <a:cubicBezTo>
                  <a:pt x="51364" y="83987"/>
                  <a:pt x="56638" y="85702"/>
                  <a:pt x="62175" y="87035"/>
                </a:cubicBezTo>
                <a:cubicBezTo>
                  <a:pt x="64937" y="87714"/>
                  <a:pt x="67771" y="88286"/>
                  <a:pt x="70664" y="88655"/>
                </a:cubicBezTo>
                <a:cubicBezTo>
                  <a:pt x="71390" y="88762"/>
                  <a:pt x="72128" y="88798"/>
                  <a:pt x="72855" y="88869"/>
                </a:cubicBezTo>
                <a:lnTo>
                  <a:pt x="75057" y="89048"/>
                </a:lnTo>
                <a:lnTo>
                  <a:pt x="77260" y="89083"/>
                </a:lnTo>
                <a:cubicBezTo>
                  <a:pt x="77712" y="89091"/>
                  <a:pt x="78169" y="89107"/>
                  <a:pt x="78628" y="89107"/>
                </a:cubicBezTo>
                <a:cubicBezTo>
                  <a:pt x="78906" y="89107"/>
                  <a:pt x="79184" y="89101"/>
                  <a:pt x="79463" y="89083"/>
                </a:cubicBezTo>
                <a:cubicBezTo>
                  <a:pt x="85332" y="88917"/>
                  <a:pt x="91155" y="87881"/>
                  <a:pt x="96727" y="86095"/>
                </a:cubicBezTo>
                <a:cubicBezTo>
                  <a:pt x="102311" y="84273"/>
                  <a:pt x="107609" y="81642"/>
                  <a:pt x="112479" y="78344"/>
                </a:cubicBezTo>
                <a:lnTo>
                  <a:pt x="113395" y="77737"/>
                </a:lnTo>
                <a:cubicBezTo>
                  <a:pt x="113693" y="77534"/>
                  <a:pt x="113979" y="77296"/>
                  <a:pt x="114276" y="77070"/>
                </a:cubicBezTo>
                <a:lnTo>
                  <a:pt x="116039" y="75736"/>
                </a:lnTo>
                <a:cubicBezTo>
                  <a:pt x="116634" y="75308"/>
                  <a:pt x="117170" y="74796"/>
                  <a:pt x="117729" y="74320"/>
                </a:cubicBezTo>
                <a:lnTo>
                  <a:pt x="119396" y="72867"/>
                </a:lnTo>
                <a:lnTo>
                  <a:pt x="120980" y="71319"/>
                </a:lnTo>
                <a:cubicBezTo>
                  <a:pt x="121504" y="70795"/>
                  <a:pt x="122051" y="70295"/>
                  <a:pt x="122527" y="69724"/>
                </a:cubicBezTo>
                <a:cubicBezTo>
                  <a:pt x="123504" y="68617"/>
                  <a:pt x="124528" y="67533"/>
                  <a:pt x="125421" y="66378"/>
                </a:cubicBezTo>
                <a:cubicBezTo>
                  <a:pt x="129064" y="61818"/>
                  <a:pt x="131981" y="57068"/>
                  <a:pt x="135160" y="52924"/>
                </a:cubicBezTo>
                <a:cubicBezTo>
                  <a:pt x="136755" y="50841"/>
                  <a:pt x="138399" y="48924"/>
                  <a:pt x="140184" y="47257"/>
                </a:cubicBezTo>
                <a:lnTo>
                  <a:pt x="140851" y="46638"/>
                </a:lnTo>
                <a:cubicBezTo>
                  <a:pt x="141077" y="46435"/>
                  <a:pt x="141316" y="46257"/>
                  <a:pt x="141542" y="46066"/>
                </a:cubicBezTo>
                <a:lnTo>
                  <a:pt x="142244" y="45495"/>
                </a:lnTo>
                <a:lnTo>
                  <a:pt x="142959" y="44983"/>
                </a:lnTo>
                <a:cubicBezTo>
                  <a:pt x="143899" y="44268"/>
                  <a:pt x="144923" y="43685"/>
                  <a:pt x="145971" y="43113"/>
                </a:cubicBezTo>
                <a:cubicBezTo>
                  <a:pt x="150186" y="40887"/>
                  <a:pt x="155174" y="39780"/>
                  <a:pt x="160425" y="39006"/>
                </a:cubicBezTo>
                <a:cubicBezTo>
                  <a:pt x="165676" y="38220"/>
                  <a:pt x="171236" y="37768"/>
                  <a:pt x="176975" y="36672"/>
                </a:cubicBezTo>
                <a:cubicBezTo>
                  <a:pt x="178404" y="36410"/>
                  <a:pt x="179856" y="36077"/>
                  <a:pt x="181297" y="35708"/>
                </a:cubicBezTo>
                <a:cubicBezTo>
                  <a:pt x="182749" y="35315"/>
                  <a:pt x="184202" y="34886"/>
                  <a:pt x="185643" y="34362"/>
                </a:cubicBezTo>
                <a:cubicBezTo>
                  <a:pt x="188536" y="33326"/>
                  <a:pt x="191369" y="31886"/>
                  <a:pt x="193941" y="30267"/>
                </a:cubicBezTo>
                <a:cubicBezTo>
                  <a:pt x="199073" y="26969"/>
                  <a:pt x="203311" y="22968"/>
                  <a:pt x="207336" y="19241"/>
                </a:cubicBezTo>
                <a:cubicBezTo>
                  <a:pt x="209360" y="17372"/>
                  <a:pt x="211336" y="15539"/>
                  <a:pt x="213301" y="13907"/>
                </a:cubicBezTo>
                <a:cubicBezTo>
                  <a:pt x="215289" y="12264"/>
                  <a:pt x="217325" y="10740"/>
                  <a:pt x="219432" y="9478"/>
                </a:cubicBezTo>
                <a:cubicBezTo>
                  <a:pt x="221242" y="8371"/>
                  <a:pt x="223100" y="7442"/>
                  <a:pt x="224969" y="6752"/>
                </a:cubicBezTo>
                <a:lnTo>
                  <a:pt x="216301" y="1"/>
                </a:lnTo>
                <a:close/>
              </a:path>
            </a:pathLst>
          </a:custGeom>
          <a:gradFill>
            <a:gsLst>
              <a:gs pos="0">
                <a:srgbClr val="FFFF00"/>
              </a:gs>
              <a:gs pos="100000">
                <a:srgbClr val="FFFFFF"/>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56"/>
          <p:cNvGrpSpPr/>
          <p:nvPr/>
        </p:nvGrpSpPr>
        <p:grpSpPr>
          <a:xfrm>
            <a:off x="1096288" y="2603800"/>
            <a:ext cx="299150" cy="1066550"/>
            <a:chOff x="818813" y="2603800"/>
            <a:chExt cx="299150" cy="1066550"/>
          </a:xfrm>
        </p:grpSpPr>
        <p:grpSp>
          <p:nvGrpSpPr>
            <p:cNvPr id="211" name="Google Shape;211;p56"/>
            <p:cNvGrpSpPr/>
            <p:nvPr/>
          </p:nvGrpSpPr>
          <p:grpSpPr>
            <a:xfrm>
              <a:off x="818813" y="2603800"/>
              <a:ext cx="299150" cy="299150"/>
              <a:chOff x="1533188" y="2739675"/>
              <a:chExt cx="299150" cy="299150"/>
            </a:xfrm>
          </p:grpSpPr>
          <p:sp>
            <p:nvSpPr>
              <p:cNvPr id="212" name="Google Shape;212;p56"/>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6"/>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4" name="Google Shape;214;p56"/>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15" name="Google Shape;215;p56"/>
          <p:cNvGrpSpPr/>
          <p:nvPr/>
        </p:nvGrpSpPr>
        <p:grpSpPr>
          <a:xfrm>
            <a:off x="3061271" y="2921425"/>
            <a:ext cx="299475" cy="744050"/>
            <a:chOff x="2783796" y="2921425"/>
            <a:chExt cx="299475" cy="744050"/>
          </a:xfrm>
        </p:grpSpPr>
        <p:grpSp>
          <p:nvGrpSpPr>
            <p:cNvPr id="216" name="Google Shape;216;p56"/>
            <p:cNvGrpSpPr/>
            <p:nvPr/>
          </p:nvGrpSpPr>
          <p:grpSpPr>
            <a:xfrm>
              <a:off x="2783796" y="2921425"/>
              <a:ext cx="299475" cy="299150"/>
              <a:chOff x="3360221" y="3338050"/>
              <a:chExt cx="299475" cy="299150"/>
            </a:xfrm>
          </p:grpSpPr>
          <p:sp>
            <p:nvSpPr>
              <p:cNvPr id="217" name="Google Shape;217;p56"/>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6"/>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9" name="Google Shape;219;p56"/>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grpSp>
        <p:nvGrpSpPr>
          <p:cNvPr id="220" name="Google Shape;220;p56"/>
          <p:cNvGrpSpPr/>
          <p:nvPr/>
        </p:nvGrpSpPr>
        <p:grpSpPr>
          <a:xfrm>
            <a:off x="5051192" y="2020188"/>
            <a:ext cx="299175" cy="1645288"/>
            <a:chOff x="4773717" y="2020188"/>
            <a:chExt cx="299175" cy="1645288"/>
          </a:xfrm>
        </p:grpSpPr>
        <p:grpSp>
          <p:nvGrpSpPr>
            <p:cNvPr id="221" name="Google Shape;221;p56"/>
            <p:cNvGrpSpPr/>
            <p:nvPr/>
          </p:nvGrpSpPr>
          <p:grpSpPr>
            <a:xfrm>
              <a:off x="4773717" y="2020188"/>
              <a:ext cx="299175" cy="299475"/>
              <a:chOff x="4951067" y="2278975"/>
              <a:chExt cx="299175" cy="299475"/>
            </a:xfrm>
          </p:grpSpPr>
          <p:sp>
            <p:nvSpPr>
              <p:cNvPr id="222" name="Google Shape;222;p56"/>
              <p:cNvSpPr/>
              <p:nvPr/>
            </p:nvSpPr>
            <p:spPr>
              <a:xfrm>
                <a:off x="4951067" y="2278975"/>
                <a:ext cx="299175" cy="299475"/>
              </a:xfrm>
              <a:custGeom>
                <a:rect b="b" l="l" r="r" t="t"/>
                <a:pathLst>
                  <a:path extrusionOk="0" h="11979" w="11967">
                    <a:moveTo>
                      <a:pt x="5977" y="1"/>
                    </a:moveTo>
                    <a:cubicBezTo>
                      <a:pt x="2679" y="1"/>
                      <a:pt x="1" y="2680"/>
                      <a:pt x="1" y="5990"/>
                    </a:cubicBezTo>
                    <a:cubicBezTo>
                      <a:pt x="1" y="9288"/>
                      <a:pt x="2679" y="11978"/>
                      <a:pt x="5977" y="11978"/>
                    </a:cubicBezTo>
                    <a:cubicBezTo>
                      <a:pt x="9287" y="11978"/>
                      <a:pt x="11966" y="9288"/>
                      <a:pt x="11966" y="5990"/>
                    </a:cubicBezTo>
                    <a:cubicBezTo>
                      <a:pt x="11966" y="2680"/>
                      <a:pt x="9287" y="1"/>
                      <a:pt x="5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6"/>
              <p:cNvSpPr/>
              <p:nvPr/>
            </p:nvSpPr>
            <p:spPr>
              <a:xfrm>
                <a:off x="5034117" y="2362025"/>
                <a:ext cx="133075" cy="133375"/>
              </a:xfrm>
              <a:custGeom>
                <a:rect b="b" l="l" r="r" t="t"/>
                <a:pathLst>
                  <a:path extrusionOk="0" h="5335" w="5323">
                    <a:moveTo>
                      <a:pt x="2655" y="1"/>
                    </a:moveTo>
                    <a:cubicBezTo>
                      <a:pt x="1191" y="1"/>
                      <a:pt x="0" y="1191"/>
                      <a:pt x="0" y="2668"/>
                    </a:cubicBezTo>
                    <a:cubicBezTo>
                      <a:pt x="0" y="4132"/>
                      <a:pt x="1191" y="5335"/>
                      <a:pt x="2655" y="5335"/>
                    </a:cubicBezTo>
                    <a:cubicBezTo>
                      <a:pt x="4132" y="5335"/>
                      <a:pt x="5322" y="4132"/>
                      <a:pt x="5322" y="2668"/>
                    </a:cubicBezTo>
                    <a:cubicBezTo>
                      <a:pt x="5322" y="1191"/>
                      <a:pt x="4132" y="1"/>
                      <a:pt x="2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4" name="Google Shape;224;p56"/>
            <p:cNvCxnSpPr/>
            <p:nvPr/>
          </p:nvCxnSpPr>
          <p:spPr>
            <a:xfrm>
              <a:off x="4923300" y="2395875"/>
              <a:ext cx="0" cy="1269600"/>
            </a:xfrm>
            <a:prstGeom prst="straightConnector1">
              <a:avLst/>
            </a:prstGeom>
            <a:noFill/>
            <a:ln cap="flat" cmpd="sng" w="19050">
              <a:solidFill>
                <a:schemeClr val="dk1"/>
              </a:solidFill>
              <a:prstDash val="solid"/>
              <a:round/>
              <a:headEnd len="med" w="med" type="none"/>
              <a:tailEnd len="med" w="med" type="none"/>
            </a:ln>
          </p:spPr>
        </p:cxnSp>
      </p:grpSp>
      <p:grpSp>
        <p:nvGrpSpPr>
          <p:cNvPr id="225" name="Google Shape;225;p56"/>
          <p:cNvGrpSpPr/>
          <p:nvPr/>
        </p:nvGrpSpPr>
        <p:grpSpPr>
          <a:xfrm>
            <a:off x="7001350" y="1566600"/>
            <a:ext cx="299450" cy="2098850"/>
            <a:chOff x="6723875" y="1566600"/>
            <a:chExt cx="299450" cy="2098850"/>
          </a:xfrm>
        </p:grpSpPr>
        <p:grpSp>
          <p:nvGrpSpPr>
            <p:cNvPr id="226" name="Google Shape;226;p56"/>
            <p:cNvGrpSpPr/>
            <p:nvPr/>
          </p:nvGrpSpPr>
          <p:grpSpPr>
            <a:xfrm>
              <a:off x="6723875" y="1566600"/>
              <a:ext cx="299450" cy="299150"/>
              <a:chOff x="6541600" y="1947200"/>
              <a:chExt cx="299450" cy="299150"/>
            </a:xfrm>
          </p:grpSpPr>
          <p:sp>
            <p:nvSpPr>
              <p:cNvPr id="227" name="Google Shape;227;p56"/>
              <p:cNvSpPr/>
              <p:nvPr/>
            </p:nvSpPr>
            <p:spPr>
              <a:xfrm>
                <a:off x="6541600" y="1947200"/>
                <a:ext cx="299450" cy="299150"/>
              </a:xfrm>
              <a:custGeom>
                <a:rect b="b" l="l" r="r" t="t"/>
                <a:pathLst>
                  <a:path extrusionOk="0" h="11966" w="11978">
                    <a:moveTo>
                      <a:pt x="5989" y="0"/>
                    </a:moveTo>
                    <a:cubicBezTo>
                      <a:pt x="2691" y="0"/>
                      <a:pt x="0" y="2679"/>
                      <a:pt x="0" y="5977"/>
                    </a:cubicBezTo>
                    <a:cubicBezTo>
                      <a:pt x="0" y="9287"/>
                      <a:pt x="2691" y="11966"/>
                      <a:pt x="5989" y="11966"/>
                    </a:cubicBezTo>
                    <a:cubicBezTo>
                      <a:pt x="9299" y="11966"/>
                      <a:pt x="11978" y="9287"/>
                      <a:pt x="11978" y="5977"/>
                    </a:cubicBezTo>
                    <a:cubicBezTo>
                      <a:pt x="11978" y="2679"/>
                      <a:pt x="9299" y="0"/>
                      <a:pt x="5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6"/>
              <p:cNvSpPr/>
              <p:nvPr/>
            </p:nvSpPr>
            <p:spPr>
              <a:xfrm>
                <a:off x="6624625" y="203022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9" name="Google Shape;229;p56"/>
            <p:cNvCxnSpPr/>
            <p:nvPr/>
          </p:nvCxnSpPr>
          <p:spPr>
            <a:xfrm>
              <a:off x="6873600" y="1941950"/>
              <a:ext cx="0" cy="1723500"/>
            </a:xfrm>
            <a:prstGeom prst="straightConnector1">
              <a:avLst/>
            </a:prstGeom>
            <a:noFill/>
            <a:ln cap="flat" cmpd="sng" w="19050">
              <a:solidFill>
                <a:schemeClr val="dk1"/>
              </a:solidFill>
              <a:prstDash val="solid"/>
              <a:round/>
              <a:headEnd len="med" w="med" type="none"/>
              <a:tailEnd len="med" w="med" type="none"/>
            </a:ln>
          </p:spPr>
        </p:cxnSp>
      </p:grpSp>
      <p:pic>
        <p:nvPicPr>
          <p:cNvPr id="230" name="Google Shape;230;p56"/>
          <p:cNvPicPr preferRelativeResize="0"/>
          <p:nvPr/>
        </p:nvPicPr>
        <p:blipFill>
          <a:blip r:embed="rId3">
            <a:alphaModFix/>
          </a:blip>
          <a:stretch>
            <a:fillRect/>
          </a:stretch>
        </p:blipFill>
        <p:spPr>
          <a:xfrm rot="3678251">
            <a:off x="7560347" y="450189"/>
            <a:ext cx="1007909" cy="137454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231" name="Shape 231"/>
        <p:cNvGrpSpPr/>
        <p:nvPr/>
      </p:nvGrpSpPr>
      <p:grpSpPr>
        <a:xfrm>
          <a:off x="0" y="0"/>
          <a:ext cx="0" cy="0"/>
          <a:chOff x="0" y="0"/>
          <a:chExt cx="0" cy="0"/>
        </a:xfrm>
      </p:grpSpPr>
      <p:pic>
        <p:nvPicPr>
          <p:cNvPr id="232" name="Google Shape;232;p57"/>
          <p:cNvPicPr preferRelativeResize="0"/>
          <p:nvPr/>
        </p:nvPicPr>
        <p:blipFill rotWithShape="1">
          <a:blip r:embed="rId2">
            <a:alphaModFix/>
          </a:blip>
          <a:srcRect b="0" l="0" r="44292" t="0"/>
          <a:stretch/>
        </p:blipFill>
        <p:spPr>
          <a:xfrm>
            <a:off x="0" y="0"/>
            <a:ext cx="5093726" cy="5143500"/>
          </a:xfrm>
          <a:prstGeom prst="rect">
            <a:avLst/>
          </a:prstGeom>
          <a:noFill/>
          <a:ln>
            <a:noFill/>
          </a:ln>
        </p:spPr>
      </p:pic>
      <p:grpSp>
        <p:nvGrpSpPr>
          <p:cNvPr id="233" name="Google Shape;233;p57"/>
          <p:cNvGrpSpPr/>
          <p:nvPr/>
        </p:nvGrpSpPr>
        <p:grpSpPr>
          <a:xfrm rot="-5400000">
            <a:off x="3171288" y="1448025"/>
            <a:ext cx="299150" cy="1066550"/>
            <a:chOff x="818813" y="2603800"/>
            <a:chExt cx="299150" cy="1066550"/>
          </a:xfrm>
        </p:grpSpPr>
        <p:grpSp>
          <p:nvGrpSpPr>
            <p:cNvPr id="234" name="Google Shape;234;p57"/>
            <p:cNvGrpSpPr/>
            <p:nvPr/>
          </p:nvGrpSpPr>
          <p:grpSpPr>
            <a:xfrm>
              <a:off x="818813" y="2603800"/>
              <a:ext cx="299150" cy="299150"/>
              <a:chOff x="1533188" y="2739675"/>
              <a:chExt cx="299150" cy="299150"/>
            </a:xfrm>
          </p:grpSpPr>
          <p:sp>
            <p:nvSpPr>
              <p:cNvPr id="235" name="Google Shape;23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7" name="Google Shape;23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38" name="Google Shape;238;p57"/>
          <p:cNvGrpSpPr/>
          <p:nvPr/>
        </p:nvGrpSpPr>
        <p:grpSpPr>
          <a:xfrm rot="-5400000">
            <a:off x="3046188" y="2254500"/>
            <a:ext cx="299150" cy="1066550"/>
            <a:chOff x="818813" y="2603800"/>
            <a:chExt cx="299150" cy="1066550"/>
          </a:xfrm>
        </p:grpSpPr>
        <p:grpSp>
          <p:nvGrpSpPr>
            <p:cNvPr id="239" name="Google Shape;239;p57"/>
            <p:cNvGrpSpPr/>
            <p:nvPr/>
          </p:nvGrpSpPr>
          <p:grpSpPr>
            <a:xfrm>
              <a:off x="818813" y="2603800"/>
              <a:ext cx="299150" cy="299150"/>
              <a:chOff x="1533188" y="2739675"/>
              <a:chExt cx="299150" cy="299150"/>
            </a:xfrm>
          </p:grpSpPr>
          <p:sp>
            <p:nvSpPr>
              <p:cNvPr id="240" name="Google Shape;24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 name="Google Shape;24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3" name="Google Shape;243;p57"/>
          <p:cNvGrpSpPr/>
          <p:nvPr/>
        </p:nvGrpSpPr>
        <p:grpSpPr>
          <a:xfrm rot="5400000">
            <a:off x="5375138" y="1448025"/>
            <a:ext cx="299150" cy="1066550"/>
            <a:chOff x="818813" y="2603800"/>
            <a:chExt cx="299150" cy="1066550"/>
          </a:xfrm>
        </p:grpSpPr>
        <p:grpSp>
          <p:nvGrpSpPr>
            <p:cNvPr id="244" name="Google Shape;244;p57"/>
            <p:cNvGrpSpPr/>
            <p:nvPr/>
          </p:nvGrpSpPr>
          <p:grpSpPr>
            <a:xfrm>
              <a:off x="818813" y="2603800"/>
              <a:ext cx="299150" cy="299150"/>
              <a:chOff x="1533188" y="2739675"/>
              <a:chExt cx="299150" cy="299150"/>
            </a:xfrm>
          </p:grpSpPr>
          <p:sp>
            <p:nvSpPr>
              <p:cNvPr id="245" name="Google Shape;24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 name="Google Shape;24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8" name="Google Shape;248;p57"/>
          <p:cNvGrpSpPr/>
          <p:nvPr/>
        </p:nvGrpSpPr>
        <p:grpSpPr>
          <a:xfrm rot="5400000">
            <a:off x="5500238" y="2254500"/>
            <a:ext cx="299150" cy="1066550"/>
            <a:chOff x="818813" y="2603800"/>
            <a:chExt cx="299150" cy="1066550"/>
          </a:xfrm>
        </p:grpSpPr>
        <p:grpSp>
          <p:nvGrpSpPr>
            <p:cNvPr id="249" name="Google Shape;249;p57"/>
            <p:cNvGrpSpPr/>
            <p:nvPr/>
          </p:nvGrpSpPr>
          <p:grpSpPr>
            <a:xfrm>
              <a:off x="818813" y="2603800"/>
              <a:ext cx="299150" cy="299150"/>
              <a:chOff x="1533188" y="2739675"/>
              <a:chExt cx="299150" cy="299150"/>
            </a:xfrm>
          </p:grpSpPr>
          <p:sp>
            <p:nvSpPr>
              <p:cNvPr id="250" name="Google Shape;25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2" name="Google Shape;25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pic>
        <p:nvPicPr>
          <p:cNvPr id="253" name="Google Shape;253;p57"/>
          <p:cNvPicPr preferRelativeResize="0"/>
          <p:nvPr/>
        </p:nvPicPr>
        <p:blipFill>
          <a:blip r:embed="rId3">
            <a:alphaModFix/>
          </a:blip>
          <a:stretch>
            <a:fillRect/>
          </a:stretch>
        </p:blipFill>
        <p:spPr>
          <a:xfrm rot="824992">
            <a:off x="3393642" y="1277043"/>
            <a:ext cx="2485557" cy="338971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NRY_TEMPLATE">
  <p:cSld name="CUSTOM_2">
    <p:spTree>
      <p:nvGrpSpPr>
        <p:cNvPr id="254" name="Shape 254"/>
        <p:cNvGrpSpPr/>
        <p:nvPr/>
      </p:nvGrpSpPr>
      <p:grpSpPr>
        <a:xfrm>
          <a:off x="0" y="0"/>
          <a:ext cx="0" cy="0"/>
          <a:chOff x="0" y="0"/>
          <a:chExt cx="0" cy="0"/>
        </a:xfrm>
      </p:grpSpPr>
      <p:pic>
        <p:nvPicPr>
          <p:cNvPr id="255" name="Google Shape;255;p5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56" name="Shape 256"/>
        <p:cNvGrpSpPr/>
        <p:nvPr/>
      </p:nvGrpSpPr>
      <p:grpSpPr>
        <a:xfrm>
          <a:off x="0" y="0"/>
          <a:ext cx="0" cy="0"/>
          <a:chOff x="0" y="0"/>
          <a:chExt cx="0" cy="0"/>
        </a:xfrm>
      </p:grpSpPr>
      <p:sp>
        <p:nvSpPr>
          <p:cNvPr id="257" name="Google Shape;25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8" name="Google Shape;258;p5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59" name="Shape 259"/>
        <p:cNvGrpSpPr/>
        <p:nvPr/>
      </p:nvGrpSpPr>
      <p:grpSpPr>
        <a:xfrm>
          <a:off x="0" y="0"/>
          <a:ext cx="0" cy="0"/>
          <a:chOff x="0" y="0"/>
          <a:chExt cx="0" cy="0"/>
        </a:xfrm>
      </p:grpSpPr>
      <p:sp>
        <p:nvSpPr>
          <p:cNvPr id="260" name="Google Shape;26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1" name="Google Shape;261;p6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62" name="Shape 262"/>
        <p:cNvGrpSpPr/>
        <p:nvPr/>
      </p:nvGrpSpPr>
      <p:grpSpPr>
        <a:xfrm>
          <a:off x="0" y="0"/>
          <a:ext cx="0" cy="0"/>
          <a:chOff x="0" y="0"/>
          <a:chExt cx="0" cy="0"/>
        </a:xfrm>
      </p:grpSpPr>
      <p:sp>
        <p:nvSpPr>
          <p:cNvPr id="263" name="Google Shape;26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4" name="Google Shape;264;p6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265" name="Shape 265"/>
        <p:cNvGrpSpPr/>
        <p:nvPr/>
      </p:nvGrpSpPr>
      <p:grpSpPr>
        <a:xfrm>
          <a:off x="0" y="0"/>
          <a:ext cx="0" cy="0"/>
          <a:chOff x="0" y="0"/>
          <a:chExt cx="0" cy="0"/>
        </a:xfrm>
      </p:grpSpPr>
      <p:sp>
        <p:nvSpPr>
          <p:cNvPr id="266" name="Google Shape;266;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7" name="Google Shape;267;p62"/>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268" name="Shape 268"/>
        <p:cNvGrpSpPr/>
        <p:nvPr/>
      </p:nvGrpSpPr>
      <p:grpSpPr>
        <a:xfrm>
          <a:off x="0" y="0"/>
          <a:ext cx="0" cy="0"/>
          <a:chOff x="0" y="0"/>
          <a:chExt cx="0" cy="0"/>
        </a:xfrm>
      </p:grpSpPr>
      <p:sp>
        <p:nvSpPr>
          <p:cNvPr id="269" name="Google Shape;26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0" name="Google Shape;270;p6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271" name="Shape 271"/>
        <p:cNvGrpSpPr/>
        <p:nvPr/>
      </p:nvGrpSpPr>
      <p:grpSpPr>
        <a:xfrm>
          <a:off x="0" y="0"/>
          <a:ext cx="0" cy="0"/>
          <a:chOff x="0" y="0"/>
          <a:chExt cx="0" cy="0"/>
        </a:xfrm>
      </p:grpSpPr>
      <p:sp>
        <p:nvSpPr>
          <p:cNvPr id="272" name="Google Shape;27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3" name="Google Shape;273;p6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274" name="Shape 274"/>
        <p:cNvGrpSpPr/>
        <p:nvPr/>
      </p:nvGrpSpPr>
      <p:grpSpPr>
        <a:xfrm>
          <a:off x="0" y="0"/>
          <a:ext cx="0" cy="0"/>
          <a:chOff x="0" y="0"/>
          <a:chExt cx="0" cy="0"/>
        </a:xfrm>
      </p:grpSpPr>
      <p:sp>
        <p:nvSpPr>
          <p:cNvPr id="275" name="Google Shape;27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6" name="Google Shape;276;p6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277" name="Shape 277"/>
        <p:cNvGrpSpPr/>
        <p:nvPr/>
      </p:nvGrpSpPr>
      <p:grpSpPr>
        <a:xfrm>
          <a:off x="0" y="0"/>
          <a:ext cx="0" cy="0"/>
          <a:chOff x="0" y="0"/>
          <a:chExt cx="0" cy="0"/>
        </a:xfrm>
      </p:grpSpPr>
      <p:sp>
        <p:nvSpPr>
          <p:cNvPr id="278" name="Google Shape;278;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9" name="Google Shape;279;p6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280" name="Shape 280"/>
        <p:cNvGrpSpPr/>
        <p:nvPr/>
      </p:nvGrpSpPr>
      <p:grpSpPr>
        <a:xfrm>
          <a:off x="0" y="0"/>
          <a:ext cx="0" cy="0"/>
          <a:chOff x="0" y="0"/>
          <a:chExt cx="0" cy="0"/>
        </a:xfrm>
      </p:grpSpPr>
      <p:sp>
        <p:nvSpPr>
          <p:cNvPr id="281" name="Google Shape;28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2" name="Google Shape;282;p6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83" name="Shape 283"/>
        <p:cNvGrpSpPr/>
        <p:nvPr/>
      </p:nvGrpSpPr>
      <p:grpSpPr>
        <a:xfrm>
          <a:off x="0" y="0"/>
          <a:ext cx="0" cy="0"/>
          <a:chOff x="0" y="0"/>
          <a:chExt cx="0" cy="0"/>
        </a:xfrm>
      </p:grpSpPr>
      <p:sp>
        <p:nvSpPr>
          <p:cNvPr id="284" name="Google Shape;28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5" name="Google Shape;285;p68"/>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86" name="Google Shape;286;p68"/>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287" name="Shape 287"/>
        <p:cNvGrpSpPr/>
        <p:nvPr/>
      </p:nvGrpSpPr>
      <p:grpSpPr>
        <a:xfrm>
          <a:off x="0" y="0"/>
          <a:ext cx="0" cy="0"/>
          <a:chOff x="0" y="0"/>
          <a:chExt cx="0" cy="0"/>
        </a:xfrm>
      </p:grpSpPr>
      <p:sp>
        <p:nvSpPr>
          <p:cNvPr id="288" name="Google Shape;28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9" name="Google Shape;289;p6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290" name="Shape 290"/>
        <p:cNvGrpSpPr/>
        <p:nvPr/>
      </p:nvGrpSpPr>
      <p:grpSpPr>
        <a:xfrm>
          <a:off x="0" y="0"/>
          <a:ext cx="0" cy="0"/>
          <a:chOff x="0" y="0"/>
          <a:chExt cx="0" cy="0"/>
        </a:xfrm>
      </p:grpSpPr>
      <p:sp>
        <p:nvSpPr>
          <p:cNvPr id="291" name="Google Shape;29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70"/>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293" name="Shape 293"/>
        <p:cNvGrpSpPr/>
        <p:nvPr/>
      </p:nvGrpSpPr>
      <p:grpSpPr>
        <a:xfrm>
          <a:off x="0" y="0"/>
          <a:ext cx="0" cy="0"/>
          <a:chOff x="0" y="0"/>
          <a:chExt cx="0" cy="0"/>
        </a:xfrm>
      </p:grpSpPr>
      <p:sp>
        <p:nvSpPr>
          <p:cNvPr id="294" name="Google Shape;29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7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 name="Shape 300"/>
        <p:cNvGrpSpPr/>
        <p:nvPr/>
      </p:nvGrpSpPr>
      <p:grpSpPr>
        <a:xfrm>
          <a:off x="0" y="0"/>
          <a:ext cx="0" cy="0"/>
          <a:chOff x="0" y="0"/>
          <a:chExt cx="0" cy="0"/>
        </a:xfrm>
      </p:grpSpPr>
      <p:sp>
        <p:nvSpPr>
          <p:cNvPr id="301" name="Google Shape;301;p73"/>
          <p:cNvSpPr txBox="1"/>
          <p:nvPr>
            <p:ph type="ctrTitle"/>
          </p:nvPr>
        </p:nvSpPr>
        <p:spPr>
          <a:xfrm>
            <a:off x="311708" y="744575"/>
            <a:ext cx="8520600" cy="2052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 name="Google Shape;302;p73"/>
          <p:cNvSpPr txBox="1"/>
          <p:nvPr>
            <p:ph idx="1" type="subTitle"/>
          </p:nvPr>
        </p:nvSpPr>
        <p:spPr>
          <a:xfrm>
            <a:off x="311700" y="2834125"/>
            <a:ext cx="8520600" cy="79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3" name="Google Shape;303;p7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4" name="Shape 304"/>
        <p:cNvGrpSpPr/>
        <p:nvPr/>
      </p:nvGrpSpPr>
      <p:grpSpPr>
        <a:xfrm>
          <a:off x="0" y="0"/>
          <a:ext cx="0" cy="0"/>
          <a:chOff x="0" y="0"/>
          <a:chExt cx="0" cy="0"/>
        </a:xfrm>
      </p:grpSpPr>
      <p:sp>
        <p:nvSpPr>
          <p:cNvPr id="305" name="Google Shape;305;p7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6" name="Google Shape;306;p7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7" name="Shape 307"/>
        <p:cNvGrpSpPr/>
        <p:nvPr/>
      </p:nvGrpSpPr>
      <p:grpSpPr>
        <a:xfrm>
          <a:off x="0" y="0"/>
          <a:ext cx="0" cy="0"/>
          <a:chOff x="0" y="0"/>
          <a:chExt cx="0" cy="0"/>
        </a:xfrm>
      </p:grpSpPr>
      <p:sp>
        <p:nvSpPr>
          <p:cNvPr id="308" name="Google Shape;308;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10" name="Google Shape;310;p7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 name="Shape 311"/>
        <p:cNvGrpSpPr/>
        <p:nvPr/>
      </p:nvGrpSpPr>
      <p:grpSpPr>
        <a:xfrm>
          <a:off x="0" y="0"/>
          <a:ext cx="0" cy="0"/>
          <a:chOff x="0" y="0"/>
          <a:chExt cx="0" cy="0"/>
        </a:xfrm>
      </p:grpSpPr>
      <p:sp>
        <p:nvSpPr>
          <p:cNvPr id="312" name="Google Shape;312;p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7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4" name="Google Shape;314;p7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5" name="Google Shape;315;p7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sp>
        <p:nvSpPr>
          <p:cNvPr id="317" name="Google Shape;317;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7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9" name="Shape 319"/>
        <p:cNvGrpSpPr/>
        <p:nvPr/>
      </p:nvGrpSpPr>
      <p:grpSpPr>
        <a:xfrm>
          <a:off x="0" y="0"/>
          <a:ext cx="0" cy="0"/>
          <a:chOff x="0" y="0"/>
          <a:chExt cx="0" cy="0"/>
        </a:xfrm>
      </p:grpSpPr>
      <p:sp>
        <p:nvSpPr>
          <p:cNvPr id="320" name="Google Shape;320;p7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1" name="Google Shape;321;p78"/>
          <p:cNvSpPr txBox="1"/>
          <p:nvPr>
            <p:ph idx="1" type="body"/>
          </p:nvPr>
        </p:nvSpPr>
        <p:spPr>
          <a:xfrm>
            <a:off x="311700" y="1389600"/>
            <a:ext cx="2808000" cy="31797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2" name="Google Shape;322;p78"/>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3" name="Shape 323"/>
        <p:cNvGrpSpPr/>
        <p:nvPr/>
      </p:nvGrpSpPr>
      <p:grpSpPr>
        <a:xfrm>
          <a:off x="0" y="0"/>
          <a:ext cx="0" cy="0"/>
          <a:chOff x="0" y="0"/>
          <a:chExt cx="0" cy="0"/>
        </a:xfrm>
      </p:grpSpPr>
      <p:sp>
        <p:nvSpPr>
          <p:cNvPr id="324" name="Google Shape;324;p7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5" name="Google Shape;325;p79"/>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 name="Shape 326"/>
        <p:cNvGrpSpPr/>
        <p:nvPr/>
      </p:nvGrpSpPr>
      <p:grpSpPr>
        <a:xfrm>
          <a:off x="0" y="0"/>
          <a:ext cx="0" cy="0"/>
          <a:chOff x="0" y="0"/>
          <a:chExt cx="0" cy="0"/>
        </a:xfrm>
      </p:grpSpPr>
      <p:sp>
        <p:nvSpPr>
          <p:cNvPr id="327" name="Google Shape;327;p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0"/>
          <p:cNvSpPr txBox="1"/>
          <p:nvPr>
            <p:ph type="title"/>
          </p:nvPr>
        </p:nvSpPr>
        <p:spPr>
          <a:xfrm>
            <a:off x="265500" y="1233175"/>
            <a:ext cx="40455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9" name="Google Shape;329;p80"/>
          <p:cNvSpPr txBox="1"/>
          <p:nvPr>
            <p:ph idx="1" type="subTitle"/>
          </p:nvPr>
        </p:nvSpPr>
        <p:spPr>
          <a:xfrm>
            <a:off x="265500" y="2803075"/>
            <a:ext cx="40455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0" name="Google Shape;330;p8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31" name="Google Shape;331;p80"/>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2" name="Shape 332"/>
        <p:cNvGrpSpPr/>
        <p:nvPr/>
      </p:nvGrpSpPr>
      <p:grpSpPr>
        <a:xfrm>
          <a:off x="0" y="0"/>
          <a:ext cx="0" cy="0"/>
          <a:chOff x="0" y="0"/>
          <a:chExt cx="0" cy="0"/>
        </a:xfrm>
      </p:grpSpPr>
      <p:sp>
        <p:nvSpPr>
          <p:cNvPr id="333" name="Google Shape;333;p8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34" name="Google Shape;334;p81"/>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5" name="Shape 335"/>
        <p:cNvGrpSpPr/>
        <p:nvPr/>
      </p:nvGrpSpPr>
      <p:grpSpPr>
        <a:xfrm>
          <a:off x="0" y="0"/>
          <a:ext cx="0" cy="0"/>
          <a:chOff x="0" y="0"/>
          <a:chExt cx="0" cy="0"/>
        </a:xfrm>
      </p:grpSpPr>
      <p:sp>
        <p:nvSpPr>
          <p:cNvPr id="336" name="Google Shape;336;p82"/>
          <p:cNvSpPr txBox="1"/>
          <p:nvPr>
            <p:ph hasCustomPrompt="1" type="title"/>
          </p:nvPr>
        </p:nvSpPr>
        <p:spPr>
          <a:xfrm>
            <a:off x="311700" y="1106125"/>
            <a:ext cx="8520600" cy="1963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7" name="Google Shape;337;p8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338" name="Google Shape;338;p8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9" name="Shape 339"/>
        <p:cNvGrpSpPr/>
        <p:nvPr/>
      </p:nvGrpSpPr>
      <p:grpSpPr>
        <a:xfrm>
          <a:off x="0" y="0"/>
          <a:ext cx="0" cy="0"/>
          <a:chOff x="0" y="0"/>
          <a:chExt cx="0" cy="0"/>
        </a:xfrm>
      </p:grpSpPr>
      <p:sp>
        <p:nvSpPr>
          <p:cNvPr id="340" name="Google Shape;340;p8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41" name="Shape 341"/>
        <p:cNvGrpSpPr/>
        <p:nvPr/>
      </p:nvGrpSpPr>
      <p:grpSpPr>
        <a:xfrm>
          <a:off x="0" y="0"/>
          <a:ext cx="0" cy="0"/>
          <a:chOff x="0" y="0"/>
          <a:chExt cx="0" cy="0"/>
        </a:xfrm>
      </p:grpSpPr>
      <p:sp>
        <p:nvSpPr>
          <p:cNvPr id="342" name="Google Shape;342;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3" name="Google Shape;343;p8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344" name="Shape 344"/>
        <p:cNvGrpSpPr/>
        <p:nvPr/>
      </p:nvGrpSpPr>
      <p:grpSpPr>
        <a:xfrm>
          <a:off x="0" y="0"/>
          <a:ext cx="0" cy="0"/>
          <a:chOff x="0" y="0"/>
          <a:chExt cx="0" cy="0"/>
        </a:xfrm>
      </p:grpSpPr>
      <p:sp>
        <p:nvSpPr>
          <p:cNvPr id="345" name="Google Shape;345;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6" name="Google Shape;346;p8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47" name="Shape 347"/>
        <p:cNvGrpSpPr/>
        <p:nvPr/>
      </p:nvGrpSpPr>
      <p:grpSpPr>
        <a:xfrm>
          <a:off x="0" y="0"/>
          <a:ext cx="0" cy="0"/>
          <a:chOff x="0" y="0"/>
          <a:chExt cx="0" cy="0"/>
        </a:xfrm>
      </p:grpSpPr>
      <p:sp>
        <p:nvSpPr>
          <p:cNvPr id="348" name="Google Shape;348;p8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86"/>
          <p:cNvSpPr txBox="1"/>
          <p:nvPr/>
        </p:nvSpPr>
        <p:spPr>
          <a:xfrm flipH="1" rot="-60343">
            <a:off x="1673474" y="1576480"/>
            <a:ext cx="5794193" cy="891142"/>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t/>
            </a:r>
            <a:endParaRPr sz="5400">
              <a:solidFill>
                <a:srgbClr val="222222"/>
              </a:solidFill>
              <a:latin typeface="Anybody Black"/>
              <a:ea typeface="Anybody Black"/>
              <a:cs typeface="Anybody Black"/>
              <a:sym typeface="Anybody Black"/>
            </a:endParaRPr>
          </a:p>
        </p:txBody>
      </p:sp>
      <p:sp>
        <p:nvSpPr>
          <p:cNvPr id="350" name="Google Shape;350;p86"/>
          <p:cNvSpPr/>
          <p:nvPr/>
        </p:nvSpPr>
        <p:spPr>
          <a:xfrm rot="59969">
            <a:off x="1833340" y="3213699"/>
            <a:ext cx="5486335" cy="457272"/>
          </a:xfrm>
          <a:prstGeom prst="roundRect">
            <a:avLst>
              <a:gd fmla="val 50000" name="adj"/>
            </a:avLst>
          </a:prstGeom>
          <a:no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theme" Target="../theme/theme4.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theme" Target="../theme/theme1.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6" name="Shape 296"/>
        <p:cNvGrpSpPr/>
        <p:nvPr/>
      </p:nvGrpSpPr>
      <p:grpSpPr>
        <a:xfrm>
          <a:off x="0" y="0"/>
          <a:ext cx="0" cy="0"/>
          <a:chOff x="0" y="0"/>
          <a:chExt cx="0" cy="0"/>
        </a:xfrm>
      </p:grpSpPr>
      <p:sp>
        <p:nvSpPr>
          <p:cNvPr id="297" name="Google Shape;297;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8" name="Google Shape;298;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23850" lvl="1" marL="914400" rtl="0">
              <a:lnSpc>
                <a:spcPct val="115000"/>
              </a:lnSpc>
              <a:spcBef>
                <a:spcPts val="0"/>
              </a:spcBef>
              <a:spcAft>
                <a:spcPts val="0"/>
              </a:spcAft>
              <a:buClr>
                <a:schemeClr val="dk2"/>
              </a:buClr>
              <a:buSzPts val="1500"/>
              <a:buChar char="○"/>
              <a:defRPr sz="1500">
                <a:solidFill>
                  <a:schemeClr val="dk2"/>
                </a:solidFill>
              </a:defRPr>
            </a:lvl2pPr>
            <a:lvl3pPr indent="-323850" lvl="2" marL="1371600" rtl="0">
              <a:lnSpc>
                <a:spcPct val="115000"/>
              </a:lnSpc>
              <a:spcBef>
                <a:spcPts val="0"/>
              </a:spcBef>
              <a:spcAft>
                <a:spcPts val="0"/>
              </a:spcAft>
              <a:buClr>
                <a:schemeClr val="dk2"/>
              </a:buClr>
              <a:buSzPts val="1500"/>
              <a:buChar char="■"/>
              <a:defRPr sz="1500">
                <a:solidFill>
                  <a:schemeClr val="dk2"/>
                </a:solidFill>
              </a:defRPr>
            </a:lvl3pPr>
            <a:lvl4pPr indent="-323850" lvl="3" marL="1828800" rtl="0">
              <a:lnSpc>
                <a:spcPct val="115000"/>
              </a:lnSpc>
              <a:spcBef>
                <a:spcPts val="0"/>
              </a:spcBef>
              <a:spcAft>
                <a:spcPts val="0"/>
              </a:spcAft>
              <a:buClr>
                <a:schemeClr val="dk2"/>
              </a:buClr>
              <a:buSzPts val="1500"/>
              <a:buChar char="●"/>
              <a:defRPr sz="1500">
                <a:solidFill>
                  <a:schemeClr val="dk2"/>
                </a:solidFill>
              </a:defRPr>
            </a:lvl4pPr>
            <a:lvl5pPr indent="-323850" lvl="4" marL="2286000" rtl="0">
              <a:lnSpc>
                <a:spcPct val="115000"/>
              </a:lnSpc>
              <a:spcBef>
                <a:spcPts val="0"/>
              </a:spcBef>
              <a:spcAft>
                <a:spcPts val="0"/>
              </a:spcAft>
              <a:buClr>
                <a:schemeClr val="dk2"/>
              </a:buClr>
              <a:buSzPts val="1500"/>
              <a:buChar char="○"/>
              <a:defRPr sz="1500">
                <a:solidFill>
                  <a:schemeClr val="dk2"/>
                </a:solidFill>
              </a:defRPr>
            </a:lvl5pPr>
            <a:lvl6pPr indent="-323850" lvl="5" marL="2743200" rtl="0">
              <a:lnSpc>
                <a:spcPct val="115000"/>
              </a:lnSpc>
              <a:spcBef>
                <a:spcPts val="0"/>
              </a:spcBef>
              <a:spcAft>
                <a:spcPts val="0"/>
              </a:spcAft>
              <a:buClr>
                <a:schemeClr val="dk2"/>
              </a:buClr>
              <a:buSzPts val="1500"/>
              <a:buChar char="■"/>
              <a:defRPr sz="1500">
                <a:solidFill>
                  <a:schemeClr val="dk2"/>
                </a:solidFill>
              </a:defRPr>
            </a:lvl6pPr>
            <a:lvl7pPr indent="-323850" lvl="6" marL="3200400" rtl="0">
              <a:lnSpc>
                <a:spcPct val="115000"/>
              </a:lnSpc>
              <a:spcBef>
                <a:spcPts val="0"/>
              </a:spcBef>
              <a:spcAft>
                <a:spcPts val="0"/>
              </a:spcAft>
              <a:buClr>
                <a:schemeClr val="dk2"/>
              </a:buClr>
              <a:buSzPts val="1500"/>
              <a:buChar char="●"/>
              <a:defRPr sz="1500">
                <a:solidFill>
                  <a:schemeClr val="dk2"/>
                </a:solidFill>
              </a:defRPr>
            </a:lvl7pPr>
            <a:lvl8pPr indent="-323850" lvl="7" marL="3657600" rtl="0">
              <a:lnSpc>
                <a:spcPct val="115000"/>
              </a:lnSpc>
              <a:spcBef>
                <a:spcPts val="0"/>
              </a:spcBef>
              <a:spcAft>
                <a:spcPts val="0"/>
              </a:spcAft>
              <a:buClr>
                <a:schemeClr val="dk2"/>
              </a:buClr>
              <a:buSzPts val="1500"/>
              <a:buChar char="○"/>
              <a:defRPr sz="1500">
                <a:solidFill>
                  <a:schemeClr val="dk2"/>
                </a:solidFill>
              </a:defRPr>
            </a:lvl8pPr>
            <a:lvl9pPr indent="-323850" lvl="8" marL="4114800" rtl="0">
              <a:lnSpc>
                <a:spcPct val="115000"/>
              </a:lnSpc>
              <a:spcBef>
                <a:spcPts val="0"/>
              </a:spcBef>
              <a:spcAft>
                <a:spcPts val="0"/>
              </a:spcAft>
              <a:buClr>
                <a:schemeClr val="dk2"/>
              </a:buClr>
              <a:buSzPts val="1500"/>
              <a:buChar char="■"/>
              <a:defRPr sz="1500">
                <a:solidFill>
                  <a:schemeClr val="dk2"/>
                </a:solidFill>
              </a:defRPr>
            </a:lvl9pPr>
          </a:lstStyle>
          <a:p/>
        </p:txBody>
      </p:sp>
      <p:sp>
        <p:nvSpPr>
          <p:cNvPr id="299" name="Google Shape;299;p72"/>
          <p:cNvSpPr txBox="1"/>
          <p:nvPr>
            <p:ph idx="12" type="sldNum"/>
          </p:nvPr>
        </p:nvSpPr>
        <p:spPr>
          <a:xfrm>
            <a:off x="8472458" y="4663217"/>
            <a:ext cx="5490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7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slide" Target="/ppt/slides/slide13.xml"/><Relationship Id="rId9" Type="http://schemas.openxmlformats.org/officeDocument/2006/relationships/image" Target="../media/image51.png"/><Relationship Id="rId5" Type="http://schemas.openxmlformats.org/officeDocument/2006/relationships/slide" Target="/ppt/slides/slide15.xml"/><Relationship Id="rId6" Type="http://schemas.openxmlformats.org/officeDocument/2006/relationships/slide" Target="/ppt/slides/slide16.xml"/><Relationship Id="rId7" Type="http://schemas.openxmlformats.org/officeDocument/2006/relationships/slide" Target="/ppt/slides/slide17.xml"/><Relationship Id="rId8" Type="http://schemas.openxmlformats.org/officeDocument/2006/relationships/slide" Target="/ppt/slides/slide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52.gif"/><Relationship Id="rId5" Type="http://schemas.openxmlformats.org/officeDocument/2006/relationships/slide" Target="/ppt/slid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slide" Target="/ppt/slid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slide" Target="/ppt/slid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slide" Target="/ppt/slid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slide" Target="/ppt/slid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slide" Target="/ppt/slid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7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3.jp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3.jp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1.jp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71.png"/><Relationship Id="rId4" Type="http://schemas.openxmlformats.org/officeDocument/2006/relationships/hyperlink" Target="https://docs.google.com/forms/d/e/1FAIpQLSe1MybH_Y-xcp1RP0jKPLndLdJYg8cwyHkSb9MwSrEjoxyzWg/viewform" TargetMode="External"/><Relationship Id="rId5"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8.png"/><Relationship Id="rId4" Type="http://schemas.openxmlformats.org/officeDocument/2006/relationships/hyperlink" Target="https://twitter.com/soyhenry_ok" TargetMode="External"/><Relationship Id="rId9"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hyperlink" Target="https://www.youtube.com/@soyhenryok" TargetMode="External"/><Relationship Id="rId7" Type="http://schemas.openxmlformats.org/officeDocument/2006/relationships/image" Target="../media/image67.png"/><Relationship Id="rId8" Type="http://schemas.openxmlformats.org/officeDocument/2006/relationships/hyperlink" Target="https://www.facebook.com/soyhenryok" TargetMode="External"/><Relationship Id="rId11" Type="http://schemas.openxmlformats.org/officeDocument/2006/relationships/image" Target="../media/image70.png"/><Relationship Id="rId10" Type="http://schemas.openxmlformats.org/officeDocument/2006/relationships/hyperlink" Target="https://www.linkedin.com/school/henryok/" TargetMode="External"/><Relationship Id="rId13" Type="http://schemas.openxmlformats.org/officeDocument/2006/relationships/image" Target="../media/image65.png"/><Relationship Id="rId12" Type="http://schemas.openxmlformats.org/officeDocument/2006/relationships/hyperlink" Target="https://www.instagram.com/soyhenry_ok/?hl=es" TargetMode="External"/><Relationship Id="rId15" Type="http://schemas.openxmlformats.org/officeDocument/2006/relationships/image" Target="../media/image72.png"/><Relationship Id="rId14" Type="http://schemas.openxmlformats.org/officeDocument/2006/relationships/hyperlink" Target="https://www.soyhenry.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pic>
        <p:nvPicPr>
          <p:cNvPr id="355" name="Google Shape;355;p87"/>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356" name="Google Shape;356;p87"/>
          <p:cNvSpPr txBox="1"/>
          <p:nvPr/>
        </p:nvSpPr>
        <p:spPr>
          <a:xfrm>
            <a:off x="3829638" y="1884725"/>
            <a:ext cx="4771800" cy="16932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ctr">
              <a:spcBef>
                <a:spcPts val="0"/>
              </a:spcBef>
              <a:spcAft>
                <a:spcPts val="0"/>
              </a:spcAft>
              <a:buClr>
                <a:schemeClr val="dk1"/>
              </a:buClr>
              <a:buSzPts val="1100"/>
              <a:buFont typeface="Arial"/>
              <a:buNone/>
            </a:pPr>
            <a:r>
              <a:rPr b="1" lang="en" sz="3400">
                <a:solidFill>
                  <a:srgbClr val="FFFF01"/>
                </a:solidFill>
                <a:latin typeface="Anybody"/>
                <a:ea typeface="Anybody"/>
                <a:cs typeface="Anybody"/>
                <a:sym typeface="Anybody"/>
              </a:rPr>
              <a:t>KPI’S &amp; BUSINESS APPLICATIONS</a:t>
            </a:r>
            <a:endParaRPr b="1" sz="3400">
              <a:solidFill>
                <a:srgbClr val="FFFF01"/>
              </a:solidFill>
              <a:latin typeface="Anybody"/>
              <a:ea typeface="Anybody"/>
              <a:cs typeface="Anybody"/>
              <a:sym typeface="Anybody"/>
            </a:endParaRPr>
          </a:p>
          <a:p>
            <a:pPr indent="0" lvl="0" marL="457200" rtl="0" algn="l">
              <a:lnSpc>
                <a:spcPct val="100000"/>
              </a:lnSpc>
              <a:spcBef>
                <a:spcPts val="0"/>
              </a:spcBef>
              <a:spcAft>
                <a:spcPts val="0"/>
              </a:spcAft>
              <a:buNone/>
            </a:pPr>
            <a:r>
              <a:t/>
            </a:r>
            <a:endParaRPr sz="3600">
              <a:solidFill>
                <a:srgbClr val="FFFF01"/>
              </a:solidFill>
              <a:latin typeface="Anybody Black"/>
              <a:ea typeface="Anybody Black"/>
              <a:cs typeface="Anybody Black"/>
              <a:sym typeface="Anybody Black"/>
            </a:endParaRPr>
          </a:p>
        </p:txBody>
      </p:sp>
      <p:sp>
        <p:nvSpPr>
          <p:cNvPr id="357" name="Google Shape;357;p87"/>
          <p:cNvSpPr txBox="1"/>
          <p:nvPr/>
        </p:nvSpPr>
        <p:spPr>
          <a:xfrm>
            <a:off x="4618075" y="2924700"/>
            <a:ext cx="2812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rPr>
              <a:t>Data Science</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7" name="Shape 457"/>
        <p:cNvGrpSpPr/>
        <p:nvPr/>
      </p:nvGrpSpPr>
      <p:grpSpPr>
        <a:xfrm>
          <a:off x="0" y="0"/>
          <a:ext cx="0" cy="0"/>
          <a:chOff x="0" y="0"/>
          <a:chExt cx="0" cy="0"/>
        </a:xfrm>
      </p:grpSpPr>
      <p:sp>
        <p:nvSpPr>
          <p:cNvPr id="458" name="Google Shape;458;p96"/>
          <p:cNvSpPr/>
          <p:nvPr/>
        </p:nvSpPr>
        <p:spPr>
          <a:xfrm>
            <a:off x="8216100" y="202600"/>
            <a:ext cx="607800" cy="5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96"/>
          <p:cNvPicPr preferRelativeResize="0"/>
          <p:nvPr/>
        </p:nvPicPr>
        <p:blipFill>
          <a:blip r:embed="rId3">
            <a:alphaModFix/>
          </a:blip>
          <a:stretch>
            <a:fillRect/>
          </a:stretch>
        </p:blipFill>
        <p:spPr>
          <a:xfrm>
            <a:off x="8073968" y="0"/>
            <a:ext cx="1070036" cy="1069049"/>
          </a:xfrm>
          <a:prstGeom prst="rect">
            <a:avLst/>
          </a:prstGeom>
          <a:noFill/>
          <a:ln>
            <a:noFill/>
          </a:ln>
        </p:spPr>
      </p:pic>
      <p:sp>
        <p:nvSpPr>
          <p:cNvPr id="460" name="Google Shape;460;p96"/>
          <p:cNvSpPr/>
          <p:nvPr/>
        </p:nvSpPr>
        <p:spPr>
          <a:xfrm rot="1224">
            <a:off x="372400" y="2126675"/>
            <a:ext cx="2528700" cy="5841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u="sng">
                <a:solidFill>
                  <a:schemeClr val="lt1"/>
                </a:solidFill>
                <a:latin typeface="Anybody"/>
                <a:ea typeface="Anybody"/>
                <a:cs typeface="Anybody"/>
                <a:sym typeface="Anybody"/>
                <a:hlinkClick action="ppaction://hlinkshowjump?jump=nextslide">
                  <a:extLst>
                    <a:ext uri="{A12FA001-AC4F-418D-AE19-62706E023703}">
                      <ahyp:hlinkClr val="tx"/>
                    </a:ext>
                  </a:extLst>
                </a:hlinkClick>
              </a:rPr>
              <a:t>Runway</a:t>
            </a:r>
            <a:endParaRPr b="1" sz="2200">
              <a:solidFill>
                <a:schemeClr val="lt1"/>
              </a:solidFill>
              <a:latin typeface="Anybody"/>
              <a:ea typeface="Anybody"/>
              <a:cs typeface="Anybody"/>
              <a:sym typeface="Anybody"/>
            </a:endParaRPr>
          </a:p>
        </p:txBody>
      </p:sp>
      <p:sp>
        <p:nvSpPr>
          <p:cNvPr id="461" name="Google Shape;461;p96"/>
          <p:cNvSpPr txBox="1"/>
          <p:nvPr/>
        </p:nvSpPr>
        <p:spPr>
          <a:xfrm>
            <a:off x="736275" y="601900"/>
            <a:ext cx="7337700" cy="113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600">
                <a:solidFill>
                  <a:srgbClr val="FFFF01"/>
                </a:solidFill>
                <a:latin typeface="Anybody"/>
                <a:ea typeface="Anybody"/>
                <a:cs typeface="Anybody"/>
                <a:sym typeface="Anybody"/>
              </a:rPr>
              <a:t> KPI´s relevantes en tecnología</a:t>
            </a:r>
            <a:endParaRPr b="1" i="0" sz="3600" u="none" cap="none" strike="noStrike">
              <a:solidFill>
                <a:srgbClr val="FFFF01"/>
              </a:solidFill>
              <a:latin typeface="Anybody"/>
              <a:ea typeface="Anybody"/>
              <a:cs typeface="Anybody"/>
              <a:sym typeface="Anybody"/>
            </a:endParaRPr>
          </a:p>
        </p:txBody>
      </p:sp>
      <p:sp>
        <p:nvSpPr>
          <p:cNvPr id="462" name="Google Shape;462;p96"/>
          <p:cNvSpPr/>
          <p:nvPr/>
        </p:nvSpPr>
        <p:spPr>
          <a:xfrm rot="1224">
            <a:off x="372400" y="3097200"/>
            <a:ext cx="2528700" cy="5841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u="sng">
                <a:solidFill>
                  <a:srgbClr val="FAFAFA"/>
                </a:solidFill>
                <a:latin typeface="Anybody"/>
                <a:ea typeface="Anybody"/>
                <a:cs typeface="Anybody"/>
                <a:sym typeface="Anybody"/>
                <a:hlinkClick action="ppaction://hlinksldjump" r:id="rId4">
                  <a:extLst>
                    <a:ext uri="{A12FA001-AC4F-418D-AE19-62706E023703}">
                      <ahyp:hlinkClr val="tx"/>
                    </a:ext>
                  </a:extLst>
                </a:hlinkClick>
              </a:rPr>
              <a:t>Conversion rate</a:t>
            </a:r>
            <a:endParaRPr b="1" sz="1900">
              <a:solidFill>
                <a:srgbClr val="FAFAFA"/>
              </a:solidFill>
              <a:latin typeface="Anybody"/>
              <a:ea typeface="Anybody"/>
              <a:cs typeface="Anybody"/>
              <a:sym typeface="Anybody"/>
            </a:endParaRPr>
          </a:p>
        </p:txBody>
      </p:sp>
      <p:sp>
        <p:nvSpPr>
          <p:cNvPr id="463" name="Google Shape;463;p96"/>
          <p:cNvSpPr/>
          <p:nvPr/>
        </p:nvSpPr>
        <p:spPr>
          <a:xfrm rot="1224">
            <a:off x="3140775" y="2126675"/>
            <a:ext cx="2528700" cy="5841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u="sng">
                <a:solidFill>
                  <a:srgbClr val="FAFAFA"/>
                </a:solidFill>
                <a:latin typeface="Anybody"/>
                <a:ea typeface="Anybody"/>
                <a:cs typeface="Anybody"/>
                <a:sym typeface="Anybody"/>
                <a:hlinkClick action="ppaction://hlinksldjump" r:id="rId5">
                  <a:extLst>
                    <a:ext uri="{A12FA001-AC4F-418D-AE19-62706E023703}">
                      <ahyp:hlinkClr val="tx"/>
                    </a:ext>
                  </a:extLst>
                </a:hlinkClick>
              </a:rPr>
              <a:t>CAC</a:t>
            </a:r>
            <a:endParaRPr b="1" sz="2200">
              <a:solidFill>
                <a:srgbClr val="FAFAFA"/>
              </a:solidFill>
              <a:latin typeface="Anybody"/>
              <a:ea typeface="Anybody"/>
              <a:cs typeface="Anybody"/>
              <a:sym typeface="Anybody"/>
            </a:endParaRPr>
          </a:p>
        </p:txBody>
      </p:sp>
      <p:sp>
        <p:nvSpPr>
          <p:cNvPr id="464" name="Google Shape;464;p96"/>
          <p:cNvSpPr/>
          <p:nvPr/>
        </p:nvSpPr>
        <p:spPr>
          <a:xfrm rot="1224">
            <a:off x="3140775" y="3097200"/>
            <a:ext cx="2528700" cy="5841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u="sng">
                <a:solidFill>
                  <a:schemeClr val="lt1"/>
                </a:solidFill>
                <a:latin typeface="Anybody"/>
                <a:ea typeface="Anybody"/>
                <a:cs typeface="Anybody"/>
                <a:sym typeface="Anybody"/>
                <a:hlinkClick action="ppaction://hlinksldjump" r:id="rId6">
                  <a:extLst>
                    <a:ext uri="{A12FA001-AC4F-418D-AE19-62706E023703}">
                      <ahyp:hlinkClr val="tx"/>
                    </a:ext>
                  </a:extLst>
                </a:hlinkClick>
              </a:rPr>
              <a:t>LTV</a:t>
            </a:r>
            <a:endParaRPr b="1" sz="2200">
              <a:solidFill>
                <a:schemeClr val="lt1"/>
              </a:solidFill>
              <a:latin typeface="Anybody"/>
              <a:ea typeface="Anybody"/>
              <a:cs typeface="Anybody"/>
              <a:sym typeface="Anybody"/>
            </a:endParaRPr>
          </a:p>
        </p:txBody>
      </p:sp>
      <p:sp>
        <p:nvSpPr>
          <p:cNvPr id="465" name="Google Shape;465;p96"/>
          <p:cNvSpPr/>
          <p:nvPr/>
        </p:nvSpPr>
        <p:spPr>
          <a:xfrm rot="1224">
            <a:off x="6046800" y="2126675"/>
            <a:ext cx="2528700" cy="5841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u="sng">
                <a:solidFill>
                  <a:srgbClr val="FAFAFA"/>
                </a:solidFill>
                <a:latin typeface="Anybody"/>
                <a:ea typeface="Anybody"/>
                <a:cs typeface="Anybody"/>
                <a:sym typeface="Anybody"/>
                <a:hlinkClick action="ppaction://hlinksldjump" r:id="rId7">
                  <a:extLst>
                    <a:ext uri="{A12FA001-AC4F-418D-AE19-62706E023703}">
                      <ahyp:hlinkClr val="tx"/>
                    </a:ext>
                  </a:extLst>
                </a:hlinkClick>
              </a:rPr>
              <a:t>ROI</a:t>
            </a:r>
            <a:endParaRPr b="1" sz="2200">
              <a:solidFill>
                <a:srgbClr val="FAFAFA"/>
              </a:solidFill>
              <a:latin typeface="Anybody"/>
              <a:ea typeface="Anybody"/>
              <a:cs typeface="Anybody"/>
              <a:sym typeface="Anybody"/>
            </a:endParaRPr>
          </a:p>
        </p:txBody>
      </p:sp>
      <p:sp>
        <p:nvSpPr>
          <p:cNvPr id="466" name="Google Shape;466;p96"/>
          <p:cNvSpPr/>
          <p:nvPr/>
        </p:nvSpPr>
        <p:spPr>
          <a:xfrm rot="1224">
            <a:off x="6046800" y="3097200"/>
            <a:ext cx="2528700" cy="5841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u="sng">
                <a:solidFill>
                  <a:schemeClr val="lt1"/>
                </a:solidFill>
                <a:latin typeface="Anybody"/>
                <a:ea typeface="Anybody"/>
                <a:cs typeface="Anybody"/>
                <a:sym typeface="Anybody"/>
                <a:hlinkClick action="ppaction://hlinksldjump" r:id="rId8">
                  <a:extLst>
                    <a:ext uri="{A12FA001-AC4F-418D-AE19-62706E023703}">
                      <ahyp:hlinkClr val="tx"/>
                    </a:ext>
                  </a:extLst>
                </a:hlinkClick>
              </a:rPr>
              <a:t>Churn rate</a:t>
            </a:r>
            <a:endParaRPr b="1" sz="2200">
              <a:solidFill>
                <a:schemeClr val="lt1"/>
              </a:solidFill>
              <a:latin typeface="Anybody"/>
              <a:ea typeface="Anybody"/>
              <a:cs typeface="Anybody"/>
              <a:sym typeface="Anybody"/>
            </a:endParaRPr>
          </a:p>
        </p:txBody>
      </p:sp>
      <p:pic>
        <p:nvPicPr>
          <p:cNvPr id="467" name="Google Shape;467;p96"/>
          <p:cNvPicPr preferRelativeResize="0"/>
          <p:nvPr/>
        </p:nvPicPr>
        <p:blipFill>
          <a:blip r:embed="rId9">
            <a:alphaModFix/>
          </a:blip>
          <a:stretch>
            <a:fillRect/>
          </a:stretch>
        </p:blipFill>
        <p:spPr>
          <a:xfrm>
            <a:off x="7847799" y="3363174"/>
            <a:ext cx="1736049" cy="1736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97"/>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Runway</a:t>
            </a:r>
            <a:endParaRPr b="1" sz="4500">
              <a:latin typeface="Work Sans"/>
              <a:ea typeface="Work Sans"/>
              <a:cs typeface="Work Sans"/>
              <a:sym typeface="Work Sans"/>
            </a:endParaRPr>
          </a:p>
        </p:txBody>
      </p:sp>
      <p:sp>
        <p:nvSpPr>
          <p:cNvPr id="473" name="Google Shape;473;p97"/>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1800">
                <a:solidFill>
                  <a:schemeClr val="dk1"/>
                </a:solidFill>
                <a:latin typeface="Anybody"/>
                <a:ea typeface="Anybody"/>
                <a:cs typeface="Anybody"/>
                <a:sym typeface="Anybody"/>
              </a:rPr>
              <a:t>Es la cantidad de tiempo de vida que tiene una startup antes de quedarse sin efectivo, medido en número de meses.</a:t>
            </a:r>
            <a:endParaRPr sz="1800">
              <a:solidFill>
                <a:schemeClr val="dk1"/>
              </a:solidFill>
              <a:latin typeface="Anybody"/>
              <a:ea typeface="Anybody"/>
              <a:cs typeface="Anybody"/>
              <a:sym typeface="Anybody"/>
            </a:endParaRPr>
          </a:p>
        </p:txBody>
      </p:sp>
      <p:grpSp>
        <p:nvGrpSpPr>
          <p:cNvPr id="474" name="Google Shape;474;p97"/>
          <p:cNvGrpSpPr/>
          <p:nvPr/>
        </p:nvGrpSpPr>
        <p:grpSpPr>
          <a:xfrm>
            <a:off x="503840" y="1997590"/>
            <a:ext cx="459600" cy="457200"/>
            <a:chOff x="548640" y="1920240"/>
            <a:chExt cx="459600" cy="457200"/>
          </a:xfrm>
        </p:grpSpPr>
        <p:sp>
          <p:nvSpPr>
            <p:cNvPr id="475" name="Google Shape;475;p97"/>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97"/>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pic>
        <p:nvPicPr>
          <p:cNvPr id="477" name="Google Shape;477;p97"/>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
        <p:nvSpPr>
          <p:cNvPr id="478" name="Google Shape;478;p97"/>
          <p:cNvSpPr txBox="1"/>
          <p:nvPr/>
        </p:nvSpPr>
        <p:spPr>
          <a:xfrm>
            <a:off x="767125" y="3247625"/>
            <a:ext cx="1445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highlight>
                  <a:srgbClr val="FFFF01"/>
                </a:highlight>
                <a:latin typeface="Anybody"/>
                <a:ea typeface="Anybody"/>
                <a:cs typeface="Anybody"/>
                <a:sym typeface="Anybody"/>
              </a:rPr>
              <a:t>Runway</a:t>
            </a:r>
            <a:endParaRPr sz="2500">
              <a:highlight>
                <a:srgbClr val="FFFF01"/>
              </a:highlight>
              <a:latin typeface="Anybody"/>
              <a:ea typeface="Anybody"/>
              <a:cs typeface="Anybody"/>
              <a:sym typeface="Anybody"/>
            </a:endParaRPr>
          </a:p>
        </p:txBody>
      </p:sp>
      <p:sp>
        <p:nvSpPr>
          <p:cNvPr id="479" name="Google Shape;479;p97"/>
          <p:cNvSpPr/>
          <p:nvPr/>
        </p:nvSpPr>
        <p:spPr>
          <a:xfrm>
            <a:off x="2212525" y="3303725"/>
            <a:ext cx="459600" cy="457200"/>
          </a:xfrm>
          <a:prstGeom prst="mathEqual">
            <a:avLst>
              <a:gd fmla="val 23520" name="adj1"/>
              <a:gd fmla="val 11760" name="adj2"/>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7"/>
          <p:cNvSpPr txBox="1"/>
          <p:nvPr/>
        </p:nvSpPr>
        <p:spPr>
          <a:xfrm>
            <a:off x="2712313" y="3247625"/>
            <a:ext cx="1819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highlight>
                  <a:srgbClr val="FFFF01"/>
                </a:highlight>
                <a:latin typeface="Anybody"/>
                <a:ea typeface="Anybody"/>
                <a:cs typeface="Anybody"/>
                <a:sym typeface="Anybody"/>
              </a:rPr>
              <a:t>Efectivo</a:t>
            </a:r>
            <a:endParaRPr sz="2500">
              <a:highlight>
                <a:srgbClr val="FFFF01"/>
              </a:highlight>
              <a:latin typeface="Anybody"/>
              <a:ea typeface="Anybody"/>
              <a:cs typeface="Anybody"/>
              <a:sym typeface="Anybody"/>
            </a:endParaRPr>
          </a:p>
        </p:txBody>
      </p:sp>
      <p:sp>
        <p:nvSpPr>
          <p:cNvPr id="481" name="Google Shape;481;p97"/>
          <p:cNvSpPr/>
          <p:nvPr/>
        </p:nvSpPr>
        <p:spPr>
          <a:xfrm>
            <a:off x="4572000" y="3204325"/>
            <a:ext cx="660000" cy="749100"/>
          </a:xfrm>
          <a:prstGeom prst="mathDivide">
            <a:avLst>
              <a:gd fmla="val 23520" name="adj1"/>
              <a:gd fmla="val 5880" name="adj2"/>
              <a:gd fmla="val 11760" name="adj3"/>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7"/>
          <p:cNvSpPr txBox="1"/>
          <p:nvPr/>
        </p:nvSpPr>
        <p:spPr>
          <a:xfrm>
            <a:off x="5389375" y="3047875"/>
            <a:ext cx="30000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highlight>
                  <a:srgbClr val="FFFF01"/>
                </a:highlight>
                <a:latin typeface="Anybody"/>
                <a:ea typeface="Anybody"/>
                <a:cs typeface="Anybody"/>
                <a:sym typeface="Anybody"/>
              </a:rPr>
              <a:t>Gastos mensuales totales. (Expresado en meses).</a:t>
            </a:r>
            <a:endParaRPr sz="1900">
              <a:highlight>
                <a:srgbClr val="FFFF01"/>
              </a:highlight>
              <a:latin typeface="Anybody"/>
              <a:ea typeface="Anybody"/>
              <a:cs typeface="Anybody"/>
              <a:sym typeface="Anybody"/>
            </a:endParaRPr>
          </a:p>
        </p:txBody>
      </p:sp>
      <p:sp>
        <p:nvSpPr>
          <p:cNvPr id="483" name="Google Shape;483;p97"/>
          <p:cNvSpPr/>
          <p:nvPr/>
        </p:nvSpPr>
        <p:spPr>
          <a:xfrm>
            <a:off x="8121325" y="4486075"/>
            <a:ext cx="570300" cy="483300"/>
          </a:xfrm>
          <a:prstGeom prst="stripedRightArrow">
            <a:avLst>
              <a:gd fmla="val 50000" name="adj1"/>
              <a:gd fmla="val 50000" name="adj2"/>
            </a:avLst>
          </a:prstGeom>
          <a:solidFill>
            <a:srgbClr val="FFFF01"/>
          </a:solidFill>
          <a:ln cap="flat" cmpd="sng" w="19050">
            <a:solidFill>
              <a:srgbClr val="0D1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98"/>
          <p:cNvSpPr txBox="1"/>
          <p:nvPr/>
        </p:nvSpPr>
        <p:spPr>
          <a:xfrm>
            <a:off x="4930950" y="2321275"/>
            <a:ext cx="3071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rgbClr val="242456"/>
              </a:solidFill>
              <a:highlight>
                <a:srgbClr val="F5F5F5"/>
              </a:highlight>
            </a:endParaRPr>
          </a:p>
          <a:p>
            <a:pPr indent="0" lvl="0" marL="0" rtl="0" algn="l">
              <a:spcBef>
                <a:spcPts val="0"/>
              </a:spcBef>
              <a:spcAft>
                <a:spcPts val="0"/>
              </a:spcAft>
              <a:buNone/>
            </a:pPr>
            <a:r>
              <a:t/>
            </a:r>
            <a:endParaRPr sz="1000">
              <a:solidFill>
                <a:schemeClr val="lt1"/>
              </a:solidFill>
              <a:latin typeface="Inter"/>
              <a:ea typeface="Inter"/>
              <a:cs typeface="Inter"/>
              <a:sym typeface="Inter"/>
            </a:endParaRPr>
          </a:p>
        </p:txBody>
      </p:sp>
      <p:sp>
        <p:nvSpPr>
          <p:cNvPr id="489" name="Google Shape;489;p98"/>
          <p:cNvSpPr txBox="1"/>
          <p:nvPr/>
        </p:nvSpPr>
        <p:spPr>
          <a:xfrm>
            <a:off x="5274475" y="23254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100">
              <a:solidFill>
                <a:srgbClr val="222222"/>
              </a:solidFill>
              <a:latin typeface="Inter"/>
              <a:ea typeface="Inter"/>
              <a:cs typeface="Inter"/>
              <a:sym typeface="Inter"/>
            </a:endParaRPr>
          </a:p>
        </p:txBody>
      </p:sp>
      <p:pic>
        <p:nvPicPr>
          <p:cNvPr id="490" name="Google Shape;490;p98"/>
          <p:cNvPicPr preferRelativeResize="0"/>
          <p:nvPr/>
        </p:nvPicPr>
        <p:blipFill>
          <a:blip r:embed="rId4">
            <a:alphaModFix/>
          </a:blip>
          <a:stretch>
            <a:fillRect/>
          </a:stretch>
        </p:blipFill>
        <p:spPr>
          <a:xfrm>
            <a:off x="5402313" y="1193324"/>
            <a:ext cx="2533525" cy="3546950"/>
          </a:xfrm>
          <a:prstGeom prst="rect">
            <a:avLst/>
          </a:prstGeom>
          <a:noFill/>
          <a:ln>
            <a:noFill/>
          </a:ln>
        </p:spPr>
      </p:pic>
      <p:sp>
        <p:nvSpPr>
          <p:cNvPr id="491" name="Google Shape;491;p98"/>
          <p:cNvSpPr txBox="1"/>
          <p:nvPr/>
        </p:nvSpPr>
        <p:spPr>
          <a:xfrm>
            <a:off x="531075" y="1367000"/>
            <a:ext cx="4359900" cy="2185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3175" wrap="square" tIns="91425">
            <a:spAutoFit/>
          </a:bodyPr>
          <a:lstStyle/>
          <a:p>
            <a:pPr indent="0" lvl="0" marL="0" rtl="0" algn="just">
              <a:lnSpc>
                <a:spcPct val="100000"/>
              </a:lnSpc>
              <a:spcBef>
                <a:spcPts val="0"/>
              </a:spcBef>
              <a:spcAft>
                <a:spcPts val="0"/>
              </a:spcAft>
              <a:buNone/>
            </a:pPr>
            <a:r>
              <a:rPr b="1" lang="en" sz="2600">
                <a:solidFill>
                  <a:schemeClr val="dk1"/>
                </a:solidFill>
                <a:latin typeface="Anybody"/>
                <a:ea typeface="Anybody"/>
                <a:cs typeface="Anybody"/>
                <a:sym typeface="Anybody"/>
              </a:rPr>
              <a:t>Por </a:t>
            </a:r>
            <a:r>
              <a:rPr b="1" lang="en" sz="2600">
                <a:solidFill>
                  <a:schemeClr val="dk1"/>
                </a:solidFill>
                <a:latin typeface="Anybody"/>
                <a:ea typeface="Anybody"/>
                <a:cs typeface="Anybody"/>
                <a:sym typeface="Anybody"/>
              </a:rPr>
              <a:t>ejemplo, si una startup gasta USD $ 10 mil al mes y tienes USD $ 50 mil en caja, tiene 5 meses de “vida”.</a:t>
            </a:r>
            <a:endParaRPr b="1" sz="2600">
              <a:solidFill>
                <a:schemeClr val="dk1"/>
              </a:solidFill>
              <a:latin typeface="Anybody"/>
              <a:ea typeface="Anybody"/>
              <a:cs typeface="Anybody"/>
              <a:sym typeface="Anybody"/>
            </a:endParaRPr>
          </a:p>
        </p:txBody>
      </p:sp>
      <p:grpSp>
        <p:nvGrpSpPr>
          <p:cNvPr id="492" name="Google Shape;492;p98"/>
          <p:cNvGrpSpPr/>
          <p:nvPr/>
        </p:nvGrpSpPr>
        <p:grpSpPr>
          <a:xfrm>
            <a:off x="8266440" y="4362541"/>
            <a:ext cx="1030068" cy="857315"/>
            <a:chOff x="7587300" y="4010910"/>
            <a:chExt cx="1556700" cy="1367765"/>
          </a:xfrm>
        </p:grpSpPr>
        <p:grpSp>
          <p:nvGrpSpPr>
            <p:cNvPr id="493" name="Google Shape;493;p98"/>
            <p:cNvGrpSpPr/>
            <p:nvPr/>
          </p:nvGrpSpPr>
          <p:grpSpPr>
            <a:xfrm>
              <a:off x="8044333" y="4010910"/>
              <a:ext cx="734521" cy="729373"/>
              <a:chOff x="-64781025" y="3361050"/>
              <a:chExt cx="317425" cy="315200"/>
            </a:xfrm>
          </p:grpSpPr>
          <p:sp>
            <p:nvSpPr>
              <p:cNvPr id="494" name="Google Shape;494;p9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rPr lang="en">
                    <a:latin typeface="Anybody"/>
                    <a:ea typeface="Anybody"/>
                    <a:cs typeface="Anybody"/>
                    <a:sym typeface="Anybody"/>
                  </a:rPr>
                  <a:t>I</a:t>
                </a:r>
                <a:endParaRPr>
                  <a:latin typeface="Anybody"/>
                  <a:ea typeface="Anybody"/>
                  <a:cs typeface="Anybody"/>
                  <a:sym typeface="Anybody"/>
                </a:endParaRPr>
              </a:p>
            </p:txBody>
          </p:sp>
          <p:sp>
            <p:nvSpPr>
              <p:cNvPr id="495" name="Google Shape;495;p9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496" name="Google Shape;496;p9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497" name="Google Shape;497;p9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grpSp>
        <p:sp>
          <p:nvSpPr>
            <p:cNvPr id="498" name="Google Shape;498;p98"/>
            <p:cNvSpPr txBox="1"/>
            <p:nvPr/>
          </p:nvSpPr>
          <p:spPr>
            <a:xfrm>
              <a:off x="7587300" y="4740275"/>
              <a:ext cx="1556700" cy="63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1"/>
                  </a:solidFill>
                  <a:highlight>
                    <a:srgbClr val="FFFF01"/>
                  </a:highlight>
                  <a:latin typeface="Anybody"/>
                  <a:ea typeface="Anybody"/>
                  <a:cs typeface="Anybody"/>
                  <a:sym typeface="Anybody"/>
                  <a:hlinkClick action="ppaction://hlinksldjump" r:id="rId5">
                    <a:extLst>
                      <a:ext uri="{A12FA001-AC4F-418D-AE19-62706E023703}">
                        <ahyp:hlinkClr val="tx"/>
                      </a:ext>
                    </a:extLst>
                  </a:hlinkClick>
                </a:rPr>
                <a:t>KPI’S</a:t>
              </a:r>
              <a:endParaRPr b="1">
                <a:solidFill>
                  <a:schemeClr val="dk1"/>
                </a:solidFill>
                <a:highlight>
                  <a:srgbClr val="FFFF01"/>
                </a:highlight>
                <a:latin typeface="Anybody"/>
                <a:ea typeface="Anybody"/>
                <a:cs typeface="Anybody"/>
                <a:sym typeface="Anybod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99"/>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Conversion rate</a:t>
            </a:r>
            <a:endParaRPr b="1" sz="4500">
              <a:latin typeface="Work Sans"/>
              <a:ea typeface="Work Sans"/>
              <a:cs typeface="Work Sans"/>
              <a:sym typeface="Work Sans"/>
            </a:endParaRPr>
          </a:p>
        </p:txBody>
      </p:sp>
      <p:sp>
        <p:nvSpPr>
          <p:cNvPr id="504" name="Google Shape;504;p99"/>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Permite conocer la capacidad de monetizar un negocio.</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La tasa de conversión es la cantidad de clientes que compraron mi producto sobre la cantidad total de clientes "</a:t>
            </a:r>
            <a:r>
              <a:rPr b="1" lang="en" sz="1800">
                <a:solidFill>
                  <a:schemeClr val="dk1"/>
                </a:solidFill>
                <a:latin typeface="Anybody"/>
                <a:ea typeface="Anybody"/>
                <a:cs typeface="Anybody"/>
                <a:sym typeface="Anybody"/>
              </a:rPr>
              <a:t>registrados</a:t>
            </a:r>
            <a:r>
              <a:rPr lang="en" sz="1800">
                <a:solidFill>
                  <a:schemeClr val="dk1"/>
                </a:solidFill>
                <a:latin typeface="Anybody"/>
                <a:ea typeface="Anybody"/>
                <a:cs typeface="Anybody"/>
                <a:sym typeface="Anybody"/>
              </a:rPr>
              <a:t>" o "</a:t>
            </a:r>
            <a:r>
              <a:rPr b="1" lang="en" sz="1800">
                <a:solidFill>
                  <a:schemeClr val="dk1"/>
                </a:solidFill>
                <a:latin typeface="Anybody"/>
                <a:ea typeface="Anybody"/>
                <a:cs typeface="Anybody"/>
                <a:sym typeface="Anybody"/>
              </a:rPr>
              <a:t>interesados</a:t>
            </a:r>
            <a:r>
              <a:rPr lang="en" sz="1800">
                <a:solidFill>
                  <a:schemeClr val="dk1"/>
                </a:solidFill>
                <a:latin typeface="Anybody"/>
                <a:ea typeface="Anybody"/>
                <a:cs typeface="Anybody"/>
                <a:sym typeface="Anybody"/>
              </a:rPr>
              <a:t>".</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1200"/>
              </a:spcAft>
              <a:buClr>
                <a:schemeClr val="dk1"/>
              </a:buClr>
              <a:buSzPts val="1100"/>
              <a:buFont typeface="Arial"/>
              <a:buNone/>
            </a:pPr>
            <a:r>
              <a:t/>
            </a:r>
            <a:endParaRPr sz="1800">
              <a:solidFill>
                <a:schemeClr val="dk1"/>
              </a:solidFill>
              <a:latin typeface="Anybody"/>
              <a:ea typeface="Anybody"/>
              <a:cs typeface="Anybody"/>
              <a:sym typeface="Anybody"/>
            </a:endParaRPr>
          </a:p>
        </p:txBody>
      </p:sp>
      <p:grpSp>
        <p:nvGrpSpPr>
          <p:cNvPr id="505" name="Google Shape;505;p99"/>
          <p:cNvGrpSpPr/>
          <p:nvPr/>
        </p:nvGrpSpPr>
        <p:grpSpPr>
          <a:xfrm>
            <a:off x="548640" y="1920240"/>
            <a:ext cx="459600" cy="457200"/>
            <a:chOff x="548640" y="1920240"/>
            <a:chExt cx="459600" cy="457200"/>
          </a:xfrm>
        </p:grpSpPr>
        <p:sp>
          <p:nvSpPr>
            <p:cNvPr id="506" name="Google Shape;506;p99"/>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99"/>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pic>
        <p:nvPicPr>
          <p:cNvPr id="508" name="Google Shape;508;p99"/>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
        <p:nvSpPr>
          <p:cNvPr id="509" name="Google Shape;509;p99"/>
          <p:cNvSpPr/>
          <p:nvPr/>
        </p:nvSpPr>
        <p:spPr>
          <a:xfrm>
            <a:off x="7985950" y="4447375"/>
            <a:ext cx="705600" cy="522000"/>
          </a:xfrm>
          <a:prstGeom prst="stripedRightArrow">
            <a:avLst>
              <a:gd fmla="val 50000" name="adj1"/>
              <a:gd fmla="val 50000" name="adj2"/>
            </a:avLst>
          </a:prstGeom>
          <a:solidFill>
            <a:srgbClr val="FFFF01"/>
          </a:solidFill>
          <a:ln cap="flat" cmpd="sng" w="19050">
            <a:solidFill>
              <a:srgbClr val="0D1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00"/>
          <p:cNvSpPr txBox="1"/>
          <p:nvPr/>
        </p:nvSpPr>
        <p:spPr>
          <a:xfrm>
            <a:off x="471150" y="952125"/>
            <a:ext cx="820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Anybody"/>
                <a:ea typeface="Anybody"/>
                <a:cs typeface="Anybody"/>
                <a:sym typeface="Anybody"/>
              </a:rPr>
              <a:t>Para cada paso se puede medir una conversión:</a:t>
            </a:r>
            <a:endParaRPr b="1" sz="2400">
              <a:latin typeface="Anybody"/>
              <a:ea typeface="Anybody"/>
              <a:cs typeface="Anybody"/>
              <a:sym typeface="Anybody"/>
            </a:endParaRPr>
          </a:p>
        </p:txBody>
      </p:sp>
      <p:grpSp>
        <p:nvGrpSpPr>
          <p:cNvPr id="515" name="Google Shape;515;p100"/>
          <p:cNvGrpSpPr/>
          <p:nvPr/>
        </p:nvGrpSpPr>
        <p:grpSpPr>
          <a:xfrm>
            <a:off x="514415" y="1871890"/>
            <a:ext cx="7766010" cy="457200"/>
            <a:chOff x="514415" y="1871890"/>
            <a:chExt cx="7766010" cy="457200"/>
          </a:xfrm>
        </p:grpSpPr>
        <p:sp>
          <p:nvSpPr>
            <p:cNvPr id="516" name="Google Shape;516;p100"/>
            <p:cNvSpPr txBox="1"/>
            <p:nvPr/>
          </p:nvSpPr>
          <p:spPr>
            <a:xfrm>
              <a:off x="1077725" y="1877300"/>
              <a:ext cx="7202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Anybody"/>
                  <a:ea typeface="Anybody"/>
                  <a:cs typeface="Anybody"/>
                  <a:sym typeface="Anybody"/>
                </a:rPr>
                <a:t>Convertir registros         </a:t>
              </a:r>
              <a:r>
                <a:rPr lang="en" sz="1700">
                  <a:solidFill>
                    <a:schemeClr val="dk1"/>
                  </a:solidFill>
                  <a:latin typeface="Anybody"/>
                  <a:ea typeface="Anybody"/>
                  <a:cs typeface="Anybody"/>
                  <a:sym typeface="Anybody"/>
                </a:rPr>
                <a:t>registros         visitas al sitio</a:t>
              </a:r>
              <a:endParaRPr sz="1700">
                <a:solidFill>
                  <a:schemeClr val="dk1"/>
                </a:solidFill>
                <a:latin typeface="Anybody"/>
                <a:ea typeface="Anybody"/>
                <a:cs typeface="Anybody"/>
                <a:sym typeface="Anybody"/>
              </a:endParaRPr>
            </a:p>
          </p:txBody>
        </p:sp>
        <p:sp>
          <p:nvSpPr>
            <p:cNvPr id="517" name="Google Shape;517;p100"/>
            <p:cNvSpPr/>
            <p:nvPr/>
          </p:nvSpPr>
          <p:spPr>
            <a:xfrm>
              <a:off x="5168475" y="1911138"/>
              <a:ext cx="406800" cy="385500"/>
            </a:xfrm>
            <a:prstGeom prst="mathDivide">
              <a:avLst>
                <a:gd fmla="val 23520" name="adj1"/>
                <a:gd fmla="val 5880" name="adj2"/>
                <a:gd fmla="val 11760" name="adj3"/>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0"/>
            <p:cNvSpPr/>
            <p:nvPr/>
          </p:nvSpPr>
          <p:spPr>
            <a:xfrm>
              <a:off x="3695350" y="1911125"/>
              <a:ext cx="299700" cy="385500"/>
            </a:xfrm>
            <a:prstGeom prst="mathEqual">
              <a:avLst>
                <a:gd fmla="val 23520" name="adj1"/>
                <a:gd fmla="val 11760" name="adj2"/>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100"/>
            <p:cNvGrpSpPr/>
            <p:nvPr/>
          </p:nvGrpSpPr>
          <p:grpSpPr>
            <a:xfrm>
              <a:off x="514415" y="1871890"/>
              <a:ext cx="459600" cy="457200"/>
              <a:chOff x="548640" y="1920240"/>
              <a:chExt cx="459600" cy="457200"/>
            </a:xfrm>
          </p:grpSpPr>
          <p:sp>
            <p:nvSpPr>
              <p:cNvPr id="520" name="Google Shape;520;p100"/>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100"/>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grpSp>
      <p:grpSp>
        <p:nvGrpSpPr>
          <p:cNvPr id="522" name="Google Shape;522;p100"/>
          <p:cNvGrpSpPr/>
          <p:nvPr/>
        </p:nvGrpSpPr>
        <p:grpSpPr>
          <a:xfrm>
            <a:off x="514415" y="2698840"/>
            <a:ext cx="8765010" cy="457200"/>
            <a:chOff x="514415" y="2698840"/>
            <a:chExt cx="8765010" cy="457200"/>
          </a:xfrm>
        </p:grpSpPr>
        <p:sp>
          <p:nvSpPr>
            <p:cNvPr id="523" name="Google Shape;523;p100"/>
            <p:cNvSpPr txBox="1"/>
            <p:nvPr/>
          </p:nvSpPr>
          <p:spPr>
            <a:xfrm>
              <a:off x="1077725" y="2701550"/>
              <a:ext cx="820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highlight>
                    <a:schemeClr val="lt1"/>
                  </a:highlight>
                  <a:latin typeface="Anybody"/>
                  <a:ea typeface="Anybody"/>
                  <a:cs typeface="Anybody"/>
                  <a:sym typeface="Anybody"/>
                </a:rPr>
                <a:t>Convertir inicios de procesos </a:t>
              </a:r>
              <a:r>
                <a:rPr lang="en" sz="1700">
                  <a:solidFill>
                    <a:schemeClr val="dk1"/>
                  </a:solidFill>
                  <a:highlight>
                    <a:schemeClr val="lt1"/>
                  </a:highlight>
                  <a:latin typeface="Anybody"/>
                  <a:ea typeface="Anybody"/>
                  <a:cs typeface="Anybody"/>
                  <a:sym typeface="Anybody"/>
                </a:rPr>
                <a:t>       inicios de procesos        registros</a:t>
              </a:r>
              <a:endParaRPr sz="1700">
                <a:solidFill>
                  <a:schemeClr val="dk1"/>
                </a:solidFill>
                <a:highlight>
                  <a:schemeClr val="lt1"/>
                </a:highlight>
                <a:latin typeface="Anybody"/>
                <a:ea typeface="Anybody"/>
                <a:cs typeface="Anybody"/>
                <a:sym typeface="Anybody"/>
              </a:endParaRPr>
            </a:p>
          </p:txBody>
        </p:sp>
        <p:sp>
          <p:nvSpPr>
            <p:cNvPr id="524" name="Google Shape;524;p100"/>
            <p:cNvSpPr/>
            <p:nvPr/>
          </p:nvSpPr>
          <p:spPr>
            <a:xfrm>
              <a:off x="4792475" y="2734700"/>
              <a:ext cx="299700" cy="385500"/>
            </a:xfrm>
            <a:prstGeom prst="mathEqual">
              <a:avLst>
                <a:gd fmla="val 23520" name="adj1"/>
                <a:gd fmla="val 11760" name="adj2"/>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00"/>
            <p:cNvGrpSpPr/>
            <p:nvPr/>
          </p:nvGrpSpPr>
          <p:grpSpPr>
            <a:xfrm>
              <a:off x="514415" y="2698840"/>
              <a:ext cx="459600" cy="457200"/>
              <a:chOff x="548640" y="1920240"/>
              <a:chExt cx="459600" cy="457200"/>
            </a:xfrm>
          </p:grpSpPr>
          <p:sp>
            <p:nvSpPr>
              <p:cNvPr id="526" name="Google Shape;526;p100"/>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100"/>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sp>
          <p:nvSpPr>
            <p:cNvPr id="528" name="Google Shape;528;p100"/>
            <p:cNvSpPr/>
            <p:nvPr/>
          </p:nvSpPr>
          <p:spPr>
            <a:xfrm>
              <a:off x="7251325" y="2734688"/>
              <a:ext cx="406800" cy="385500"/>
            </a:xfrm>
            <a:prstGeom prst="mathDivide">
              <a:avLst>
                <a:gd fmla="val 23520" name="adj1"/>
                <a:gd fmla="val 5880" name="adj2"/>
                <a:gd fmla="val 11760" name="adj3"/>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100"/>
          <p:cNvGrpSpPr/>
          <p:nvPr/>
        </p:nvGrpSpPr>
        <p:grpSpPr>
          <a:xfrm>
            <a:off x="514415" y="3454090"/>
            <a:ext cx="8573610" cy="518110"/>
            <a:chOff x="514415" y="3454090"/>
            <a:chExt cx="8573610" cy="518110"/>
          </a:xfrm>
        </p:grpSpPr>
        <p:sp>
          <p:nvSpPr>
            <p:cNvPr id="530" name="Google Shape;530;p100"/>
            <p:cNvSpPr txBox="1"/>
            <p:nvPr/>
          </p:nvSpPr>
          <p:spPr>
            <a:xfrm>
              <a:off x="1077725" y="3525800"/>
              <a:ext cx="8010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Anybody"/>
                  <a:ea typeface="Anybody"/>
                  <a:cs typeface="Anybody"/>
                  <a:sym typeface="Anybody"/>
                </a:rPr>
                <a:t>Convertir compras         </a:t>
              </a:r>
              <a:r>
                <a:rPr lang="en" sz="1700">
                  <a:solidFill>
                    <a:schemeClr val="dk1"/>
                  </a:solidFill>
                  <a:latin typeface="Anybody"/>
                  <a:ea typeface="Anybody"/>
                  <a:cs typeface="Anybody"/>
                  <a:sym typeface="Anybody"/>
                </a:rPr>
                <a:t>Compras          Inicios del proceso de compra.</a:t>
              </a:r>
              <a:endParaRPr sz="1700">
                <a:solidFill>
                  <a:schemeClr val="dk1"/>
                </a:solidFill>
                <a:latin typeface="Anybody"/>
                <a:ea typeface="Anybody"/>
                <a:cs typeface="Anybody"/>
                <a:sym typeface="Anybody"/>
              </a:endParaRPr>
            </a:p>
          </p:txBody>
        </p:sp>
        <p:sp>
          <p:nvSpPr>
            <p:cNvPr id="531" name="Google Shape;531;p100"/>
            <p:cNvSpPr/>
            <p:nvPr/>
          </p:nvSpPr>
          <p:spPr>
            <a:xfrm>
              <a:off x="3608325" y="3586700"/>
              <a:ext cx="299700" cy="385500"/>
            </a:xfrm>
            <a:prstGeom prst="mathEqual">
              <a:avLst>
                <a:gd fmla="val 23520" name="adj1"/>
                <a:gd fmla="val 11760" name="adj2"/>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100"/>
            <p:cNvGrpSpPr/>
            <p:nvPr/>
          </p:nvGrpSpPr>
          <p:grpSpPr>
            <a:xfrm>
              <a:off x="514415" y="3454090"/>
              <a:ext cx="459600" cy="457200"/>
              <a:chOff x="548640" y="1920240"/>
              <a:chExt cx="459600" cy="457200"/>
            </a:xfrm>
          </p:grpSpPr>
          <p:sp>
            <p:nvSpPr>
              <p:cNvPr id="533" name="Google Shape;533;p100"/>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100"/>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sp>
          <p:nvSpPr>
            <p:cNvPr id="535" name="Google Shape;535;p100"/>
            <p:cNvSpPr/>
            <p:nvPr/>
          </p:nvSpPr>
          <p:spPr>
            <a:xfrm>
              <a:off x="5024500" y="3586688"/>
              <a:ext cx="406800" cy="385500"/>
            </a:xfrm>
            <a:prstGeom prst="mathDivide">
              <a:avLst>
                <a:gd fmla="val 23520" name="adj1"/>
                <a:gd fmla="val 5880" name="adj2"/>
                <a:gd fmla="val 11760" name="adj3"/>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01"/>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CAC</a:t>
            </a:r>
            <a:endParaRPr b="1" sz="4500">
              <a:latin typeface="Work Sans"/>
              <a:ea typeface="Work Sans"/>
              <a:cs typeface="Work Sans"/>
              <a:sym typeface="Work Sans"/>
            </a:endParaRPr>
          </a:p>
        </p:txBody>
      </p:sp>
      <p:sp>
        <p:nvSpPr>
          <p:cNvPr id="541" name="Google Shape;541;p101"/>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1800">
                <a:solidFill>
                  <a:schemeClr val="dk1"/>
                </a:solidFill>
                <a:latin typeface="Anybody"/>
                <a:ea typeface="Anybody"/>
                <a:cs typeface="Anybody"/>
                <a:sym typeface="Anybody"/>
              </a:rPr>
              <a:t>Los modelos de atribución permiten fidelizar esta métrica a partir de poder distinguir de </a:t>
            </a:r>
            <a:r>
              <a:rPr lang="en" sz="1800">
                <a:solidFill>
                  <a:schemeClr val="dk1"/>
                </a:solidFill>
                <a:latin typeface="Anybody"/>
                <a:ea typeface="Anybody"/>
                <a:cs typeface="Anybody"/>
                <a:sym typeface="Anybody"/>
              </a:rPr>
              <a:t>qué</a:t>
            </a:r>
            <a:r>
              <a:rPr lang="en" sz="1800">
                <a:solidFill>
                  <a:schemeClr val="dk1"/>
                </a:solidFill>
                <a:latin typeface="Anybody"/>
                <a:ea typeface="Anybody"/>
                <a:cs typeface="Anybody"/>
                <a:sym typeface="Anybody"/>
              </a:rPr>
              <a:t> campañas o anuncios se atribuye un cliente.</a:t>
            </a:r>
            <a:endParaRPr sz="1800">
              <a:solidFill>
                <a:schemeClr val="dk1"/>
              </a:solidFill>
              <a:latin typeface="Anybody"/>
              <a:ea typeface="Anybody"/>
              <a:cs typeface="Anybody"/>
              <a:sym typeface="Anybody"/>
            </a:endParaRPr>
          </a:p>
        </p:txBody>
      </p:sp>
      <p:grpSp>
        <p:nvGrpSpPr>
          <p:cNvPr id="542" name="Google Shape;542;p101"/>
          <p:cNvGrpSpPr/>
          <p:nvPr/>
        </p:nvGrpSpPr>
        <p:grpSpPr>
          <a:xfrm>
            <a:off x="548640" y="1920240"/>
            <a:ext cx="459600" cy="457200"/>
            <a:chOff x="548640" y="1920240"/>
            <a:chExt cx="459600" cy="457200"/>
          </a:xfrm>
        </p:grpSpPr>
        <p:sp>
          <p:nvSpPr>
            <p:cNvPr id="543" name="Google Shape;543;p101"/>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101"/>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pic>
        <p:nvPicPr>
          <p:cNvPr id="545" name="Google Shape;545;p101"/>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
        <p:nvSpPr>
          <p:cNvPr id="546" name="Google Shape;546;p101"/>
          <p:cNvSpPr txBox="1"/>
          <p:nvPr/>
        </p:nvSpPr>
        <p:spPr>
          <a:xfrm>
            <a:off x="914650" y="3210475"/>
            <a:ext cx="1445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highlight>
                  <a:srgbClr val="FFFF01"/>
                </a:highlight>
                <a:latin typeface="Anybody"/>
                <a:ea typeface="Anybody"/>
                <a:cs typeface="Anybody"/>
                <a:sym typeface="Anybody"/>
              </a:rPr>
              <a:t>CAC</a:t>
            </a:r>
            <a:endParaRPr b="1" sz="2700">
              <a:highlight>
                <a:srgbClr val="FFFF01"/>
              </a:highlight>
              <a:latin typeface="Anybody"/>
              <a:ea typeface="Anybody"/>
              <a:cs typeface="Anybody"/>
              <a:sym typeface="Anybody"/>
            </a:endParaRPr>
          </a:p>
        </p:txBody>
      </p:sp>
      <p:sp>
        <p:nvSpPr>
          <p:cNvPr id="547" name="Google Shape;547;p101"/>
          <p:cNvSpPr/>
          <p:nvPr/>
        </p:nvSpPr>
        <p:spPr>
          <a:xfrm>
            <a:off x="2212525" y="3303725"/>
            <a:ext cx="459600" cy="457200"/>
          </a:xfrm>
          <a:prstGeom prst="mathEqual">
            <a:avLst>
              <a:gd fmla="val 23520" name="adj1"/>
              <a:gd fmla="val 11760" name="adj2"/>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1"/>
          <p:cNvSpPr txBox="1"/>
          <p:nvPr/>
        </p:nvSpPr>
        <p:spPr>
          <a:xfrm>
            <a:off x="2614125" y="3210475"/>
            <a:ext cx="2115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highlight>
                  <a:srgbClr val="FFFF01"/>
                </a:highlight>
                <a:latin typeface="Anybody"/>
                <a:ea typeface="Anybody"/>
                <a:cs typeface="Anybody"/>
                <a:sym typeface="Anybody"/>
              </a:rPr>
              <a:t>Suma de los costos de </a:t>
            </a:r>
            <a:r>
              <a:rPr lang="en">
                <a:highlight>
                  <a:srgbClr val="FFFF01"/>
                </a:highlight>
                <a:latin typeface="Anybody"/>
                <a:ea typeface="Anybody"/>
                <a:cs typeface="Anybody"/>
                <a:sym typeface="Anybody"/>
              </a:rPr>
              <a:t>adquisición directos e indirectos de cada canal</a:t>
            </a:r>
            <a:endParaRPr>
              <a:highlight>
                <a:srgbClr val="FFFF01"/>
              </a:highlight>
              <a:latin typeface="Anybody"/>
              <a:ea typeface="Anybody"/>
              <a:cs typeface="Anybody"/>
              <a:sym typeface="Anybody"/>
            </a:endParaRPr>
          </a:p>
        </p:txBody>
      </p:sp>
      <p:sp>
        <p:nvSpPr>
          <p:cNvPr id="549" name="Google Shape;549;p101"/>
          <p:cNvSpPr/>
          <p:nvPr/>
        </p:nvSpPr>
        <p:spPr>
          <a:xfrm>
            <a:off x="4675750" y="3204325"/>
            <a:ext cx="459600" cy="612600"/>
          </a:xfrm>
          <a:prstGeom prst="mathDivide">
            <a:avLst>
              <a:gd fmla="val 23520" name="adj1"/>
              <a:gd fmla="val 5880" name="adj2"/>
              <a:gd fmla="val 11760" name="adj3"/>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1"/>
          <p:cNvSpPr txBox="1"/>
          <p:nvPr/>
        </p:nvSpPr>
        <p:spPr>
          <a:xfrm>
            <a:off x="5135350" y="3178325"/>
            <a:ext cx="2256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highlight>
                  <a:srgbClr val="FFFF01"/>
                </a:highlight>
                <a:latin typeface="Anybody"/>
                <a:ea typeface="Anybody"/>
                <a:cs typeface="Anybody"/>
                <a:sym typeface="Anybody"/>
              </a:rPr>
              <a:t>Número total de usuarios captados</a:t>
            </a:r>
            <a:endParaRPr sz="1700">
              <a:highlight>
                <a:srgbClr val="FFFF01"/>
              </a:highlight>
              <a:latin typeface="Anybody"/>
              <a:ea typeface="Anybody"/>
              <a:cs typeface="Anybody"/>
              <a:sym typeface="Anybody"/>
            </a:endParaRPr>
          </a:p>
        </p:txBody>
      </p:sp>
      <p:grpSp>
        <p:nvGrpSpPr>
          <p:cNvPr id="551" name="Google Shape;551;p101"/>
          <p:cNvGrpSpPr/>
          <p:nvPr/>
        </p:nvGrpSpPr>
        <p:grpSpPr>
          <a:xfrm>
            <a:off x="8266440" y="4362541"/>
            <a:ext cx="1030068" cy="857315"/>
            <a:chOff x="7587300" y="4010910"/>
            <a:chExt cx="1556700" cy="1367765"/>
          </a:xfrm>
        </p:grpSpPr>
        <p:grpSp>
          <p:nvGrpSpPr>
            <p:cNvPr id="552" name="Google Shape;552;p101"/>
            <p:cNvGrpSpPr/>
            <p:nvPr/>
          </p:nvGrpSpPr>
          <p:grpSpPr>
            <a:xfrm>
              <a:off x="8044333" y="4010910"/>
              <a:ext cx="734521" cy="729373"/>
              <a:chOff x="-64781025" y="3361050"/>
              <a:chExt cx="317425" cy="315200"/>
            </a:xfrm>
          </p:grpSpPr>
          <p:sp>
            <p:nvSpPr>
              <p:cNvPr id="553" name="Google Shape;553;p10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rPr lang="en">
                    <a:latin typeface="Anybody"/>
                    <a:ea typeface="Anybody"/>
                    <a:cs typeface="Anybody"/>
                    <a:sym typeface="Anybody"/>
                  </a:rPr>
                  <a:t>I</a:t>
                </a:r>
                <a:endParaRPr>
                  <a:latin typeface="Anybody"/>
                  <a:ea typeface="Anybody"/>
                  <a:cs typeface="Anybody"/>
                  <a:sym typeface="Anybody"/>
                </a:endParaRPr>
              </a:p>
            </p:txBody>
          </p:sp>
          <p:sp>
            <p:nvSpPr>
              <p:cNvPr id="554" name="Google Shape;554;p10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555" name="Google Shape;555;p10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556" name="Google Shape;556;p10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grpSp>
        <p:sp>
          <p:nvSpPr>
            <p:cNvPr id="557" name="Google Shape;557;p101"/>
            <p:cNvSpPr txBox="1"/>
            <p:nvPr/>
          </p:nvSpPr>
          <p:spPr>
            <a:xfrm>
              <a:off x="7587300" y="4740275"/>
              <a:ext cx="1556700" cy="63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1"/>
                  </a:solidFill>
                  <a:highlight>
                    <a:srgbClr val="FFFF01"/>
                  </a:highlight>
                  <a:latin typeface="Anybody"/>
                  <a:ea typeface="Anybody"/>
                  <a:cs typeface="Anybody"/>
                  <a:sym typeface="Anybody"/>
                  <a:hlinkClick action="ppaction://hlinksldjump" r:id="rId5">
                    <a:extLst>
                      <a:ext uri="{A12FA001-AC4F-418D-AE19-62706E023703}">
                        <ahyp:hlinkClr val="tx"/>
                      </a:ext>
                    </a:extLst>
                  </a:hlinkClick>
                </a:rPr>
                <a:t>KPI’S</a:t>
              </a:r>
              <a:endParaRPr b="1">
                <a:solidFill>
                  <a:schemeClr val="dk1"/>
                </a:solidFill>
                <a:highlight>
                  <a:srgbClr val="FFFF01"/>
                </a:highlight>
                <a:latin typeface="Anybody"/>
                <a:ea typeface="Anybody"/>
                <a:cs typeface="Anybody"/>
                <a:sym typeface="Anybod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02"/>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LVT</a:t>
            </a:r>
            <a:endParaRPr b="1" sz="4500">
              <a:latin typeface="Work Sans"/>
              <a:ea typeface="Work Sans"/>
              <a:cs typeface="Work Sans"/>
              <a:sym typeface="Work Sans"/>
            </a:endParaRPr>
          </a:p>
        </p:txBody>
      </p:sp>
      <p:sp>
        <p:nvSpPr>
          <p:cNvPr id="563" name="Google Shape;563;p102"/>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1800">
                <a:solidFill>
                  <a:schemeClr val="dk1"/>
                </a:solidFill>
                <a:latin typeface="Anybody"/>
                <a:ea typeface="Anybody"/>
                <a:cs typeface="Anybody"/>
                <a:sym typeface="Anybody"/>
              </a:rPr>
              <a:t>Es el valor </a:t>
            </a:r>
            <a:r>
              <a:rPr lang="en" sz="1800">
                <a:solidFill>
                  <a:schemeClr val="dk1"/>
                </a:solidFill>
                <a:latin typeface="Anybody"/>
                <a:ea typeface="Anybody"/>
                <a:cs typeface="Anybody"/>
                <a:sym typeface="Anybody"/>
              </a:rPr>
              <a:t>neto</a:t>
            </a:r>
            <a:r>
              <a:rPr lang="en" sz="1800">
                <a:solidFill>
                  <a:schemeClr val="dk1"/>
                </a:solidFill>
                <a:latin typeface="Anybody"/>
                <a:ea typeface="Anybody"/>
                <a:cs typeface="Anybody"/>
                <a:sym typeface="Anybody"/>
              </a:rPr>
              <a:t> de ingresos que genera un cliente durante el tiempo que permanece en cartera.</a:t>
            </a:r>
            <a:endParaRPr sz="1800">
              <a:solidFill>
                <a:schemeClr val="dk1"/>
              </a:solidFill>
              <a:latin typeface="Anybody"/>
              <a:ea typeface="Anybody"/>
              <a:cs typeface="Anybody"/>
              <a:sym typeface="Anybody"/>
            </a:endParaRPr>
          </a:p>
        </p:txBody>
      </p:sp>
      <p:grpSp>
        <p:nvGrpSpPr>
          <p:cNvPr id="564" name="Google Shape;564;p102"/>
          <p:cNvGrpSpPr/>
          <p:nvPr/>
        </p:nvGrpSpPr>
        <p:grpSpPr>
          <a:xfrm>
            <a:off x="548640" y="1920240"/>
            <a:ext cx="459600" cy="457200"/>
            <a:chOff x="548640" y="1920240"/>
            <a:chExt cx="459600" cy="457200"/>
          </a:xfrm>
        </p:grpSpPr>
        <p:sp>
          <p:nvSpPr>
            <p:cNvPr id="565" name="Google Shape;565;p102"/>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102"/>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pic>
        <p:nvPicPr>
          <p:cNvPr id="567" name="Google Shape;567;p102"/>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
        <p:nvSpPr>
          <p:cNvPr id="568" name="Google Shape;568;p102"/>
          <p:cNvSpPr txBox="1"/>
          <p:nvPr/>
        </p:nvSpPr>
        <p:spPr>
          <a:xfrm>
            <a:off x="767125" y="3209075"/>
            <a:ext cx="144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highlight>
                  <a:srgbClr val="FFFF01"/>
                </a:highlight>
                <a:latin typeface="Anybody"/>
                <a:ea typeface="Anybody"/>
                <a:cs typeface="Anybody"/>
                <a:sym typeface="Anybody"/>
              </a:rPr>
              <a:t>LVT</a:t>
            </a:r>
            <a:endParaRPr b="1" sz="3000">
              <a:highlight>
                <a:srgbClr val="FFFF01"/>
              </a:highlight>
              <a:latin typeface="Anybody"/>
              <a:ea typeface="Anybody"/>
              <a:cs typeface="Anybody"/>
              <a:sym typeface="Anybody"/>
            </a:endParaRPr>
          </a:p>
        </p:txBody>
      </p:sp>
      <p:sp>
        <p:nvSpPr>
          <p:cNvPr id="569" name="Google Shape;569;p102"/>
          <p:cNvSpPr/>
          <p:nvPr/>
        </p:nvSpPr>
        <p:spPr>
          <a:xfrm>
            <a:off x="1830275" y="3303725"/>
            <a:ext cx="459600" cy="457200"/>
          </a:xfrm>
          <a:prstGeom prst="mathEqual">
            <a:avLst>
              <a:gd fmla="val 23520" name="adj1"/>
              <a:gd fmla="val 11760" name="adj2"/>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02"/>
          <p:cNvSpPr txBox="1"/>
          <p:nvPr/>
        </p:nvSpPr>
        <p:spPr>
          <a:xfrm>
            <a:off x="2289875" y="3193775"/>
            <a:ext cx="1139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highlight>
                  <a:srgbClr val="FFFF01"/>
                </a:highlight>
                <a:latin typeface="Anybody"/>
                <a:ea typeface="Anybody"/>
                <a:cs typeface="Anybody"/>
                <a:sym typeface="Anybody"/>
              </a:rPr>
              <a:t>Compra media</a:t>
            </a:r>
            <a:endParaRPr sz="1900">
              <a:highlight>
                <a:srgbClr val="FFFF01"/>
              </a:highlight>
              <a:latin typeface="Anybody"/>
              <a:ea typeface="Anybody"/>
              <a:cs typeface="Anybody"/>
              <a:sym typeface="Anybody"/>
            </a:endParaRPr>
          </a:p>
        </p:txBody>
      </p:sp>
      <p:sp>
        <p:nvSpPr>
          <p:cNvPr id="571" name="Google Shape;571;p102"/>
          <p:cNvSpPr txBox="1"/>
          <p:nvPr/>
        </p:nvSpPr>
        <p:spPr>
          <a:xfrm>
            <a:off x="3888750" y="3177325"/>
            <a:ext cx="13665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highlight>
                  <a:srgbClr val="FFFF01"/>
                </a:highlight>
                <a:latin typeface="Anybody"/>
                <a:ea typeface="Anybody"/>
                <a:cs typeface="Anybody"/>
                <a:sym typeface="Anybody"/>
              </a:rPr>
              <a:t>Cantidad de compras</a:t>
            </a:r>
            <a:endParaRPr sz="1900">
              <a:highlight>
                <a:srgbClr val="FFFF01"/>
              </a:highlight>
              <a:latin typeface="Anybody"/>
              <a:ea typeface="Anybody"/>
              <a:cs typeface="Anybody"/>
              <a:sym typeface="Anybody"/>
            </a:endParaRPr>
          </a:p>
        </p:txBody>
      </p:sp>
      <p:sp>
        <p:nvSpPr>
          <p:cNvPr id="572" name="Google Shape;572;p102"/>
          <p:cNvSpPr txBox="1"/>
          <p:nvPr/>
        </p:nvSpPr>
        <p:spPr>
          <a:xfrm>
            <a:off x="5714725" y="3177325"/>
            <a:ext cx="16923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highlight>
                  <a:srgbClr val="FFFF01"/>
                </a:highlight>
                <a:latin typeface="Anybody"/>
                <a:ea typeface="Anybody"/>
                <a:cs typeface="Anybody"/>
                <a:sym typeface="Anybody"/>
              </a:rPr>
              <a:t>Tiempo </a:t>
            </a:r>
            <a:r>
              <a:rPr lang="en" sz="1900">
                <a:highlight>
                  <a:srgbClr val="FFFF01"/>
                </a:highlight>
                <a:latin typeface="Anybody"/>
                <a:ea typeface="Anybody"/>
                <a:cs typeface="Anybody"/>
                <a:sym typeface="Anybody"/>
              </a:rPr>
              <a:t>activo</a:t>
            </a:r>
            <a:r>
              <a:rPr lang="en" sz="1900">
                <a:highlight>
                  <a:srgbClr val="FFFF01"/>
                </a:highlight>
                <a:latin typeface="Anybody"/>
                <a:ea typeface="Anybody"/>
                <a:cs typeface="Anybody"/>
                <a:sym typeface="Anybody"/>
              </a:rPr>
              <a:t> en cartera</a:t>
            </a:r>
            <a:endParaRPr sz="1900">
              <a:highlight>
                <a:srgbClr val="FFFF01"/>
              </a:highlight>
              <a:latin typeface="Anybody"/>
              <a:ea typeface="Anybody"/>
              <a:cs typeface="Anybody"/>
              <a:sym typeface="Anybody"/>
            </a:endParaRPr>
          </a:p>
        </p:txBody>
      </p:sp>
      <p:sp>
        <p:nvSpPr>
          <p:cNvPr id="573" name="Google Shape;573;p102"/>
          <p:cNvSpPr/>
          <p:nvPr/>
        </p:nvSpPr>
        <p:spPr>
          <a:xfrm>
            <a:off x="3342750" y="3239525"/>
            <a:ext cx="546000" cy="585600"/>
          </a:xfrm>
          <a:prstGeom prst="mathMultiply">
            <a:avLst>
              <a:gd fmla="val 23520" name="adj1"/>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02"/>
          <p:cNvSpPr/>
          <p:nvPr/>
        </p:nvSpPr>
        <p:spPr>
          <a:xfrm>
            <a:off x="5255250" y="3223075"/>
            <a:ext cx="546000" cy="585600"/>
          </a:xfrm>
          <a:prstGeom prst="mathMultiply">
            <a:avLst>
              <a:gd fmla="val 23520" name="adj1"/>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102"/>
          <p:cNvGrpSpPr/>
          <p:nvPr/>
        </p:nvGrpSpPr>
        <p:grpSpPr>
          <a:xfrm>
            <a:off x="8266440" y="4362541"/>
            <a:ext cx="1030068" cy="857315"/>
            <a:chOff x="7587300" y="4010910"/>
            <a:chExt cx="1556700" cy="1367765"/>
          </a:xfrm>
        </p:grpSpPr>
        <p:grpSp>
          <p:nvGrpSpPr>
            <p:cNvPr id="576" name="Google Shape;576;p102"/>
            <p:cNvGrpSpPr/>
            <p:nvPr/>
          </p:nvGrpSpPr>
          <p:grpSpPr>
            <a:xfrm>
              <a:off x="8044333" y="4010910"/>
              <a:ext cx="734521" cy="729373"/>
              <a:chOff x="-64781025" y="3361050"/>
              <a:chExt cx="317425" cy="315200"/>
            </a:xfrm>
          </p:grpSpPr>
          <p:sp>
            <p:nvSpPr>
              <p:cNvPr id="577" name="Google Shape;577;p10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rPr lang="en">
                    <a:latin typeface="Anybody"/>
                    <a:ea typeface="Anybody"/>
                    <a:cs typeface="Anybody"/>
                    <a:sym typeface="Anybody"/>
                  </a:rPr>
                  <a:t>I</a:t>
                </a:r>
                <a:endParaRPr>
                  <a:latin typeface="Anybody"/>
                  <a:ea typeface="Anybody"/>
                  <a:cs typeface="Anybody"/>
                  <a:sym typeface="Anybody"/>
                </a:endParaRPr>
              </a:p>
            </p:txBody>
          </p:sp>
          <p:sp>
            <p:nvSpPr>
              <p:cNvPr id="578" name="Google Shape;578;p10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579" name="Google Shape;579;p10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580" name="Google Shape;580;p10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grpSp>
        <p:sp>
          <p:nvSpPr>
            <p:cNvPr id="581" name="Google Shape;581;p102"/>
            <p:cNvSpPr txBox="1"/>
            <p:nvPr/>
          </p:nvSpPr>
          <p:spPr>
            <a:xfrm>
              <a:off x="7587300" y="4740275"/>
              <a:ext cx="1556700" cy="63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1"/>
                  </a:solidFill>
                  <a:highlight>
                    <a:srgbClr val="FFFF01"/>
                  </a:highlight>
                  <a:latin typeface="Anybody"/>
                  <a:ea typeface="Anybody"/>
                  <a:cs typeface="Anybody"/>
                  <a:sym typeface="Anybody"/>
                  <a:hlinkClick action="ppaction://hlinksldjump" r:id="rId5">
                    <a:extLst>
                      <a:ext uri="{A12FA001-AC4F-418D-AE19-62706E023703}">
                        <ahyp:hlinkClr val="tx"/>
                      </a:ext>
                    </a:extLst>
                  </a:hlinkClick>
                </a:rPr>
                <a:t>KPI’S</a:t>
              </a:r>
              <a:endParaRPr b="1">
                <a:solidFill>
                  <a:schemeClr val="dk1"/>
                </a:solidFill>
                <a:highlight>
                  <a:srgbClr val="FFFF01"/>
                </a:highlight>
                <a:latin typeface="Anybody"/>
                <a:ea typeface="Anybody"/>
                <a:cs typeface="Anybody"/>
                <a:sym typeface="Anybod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3"/>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ROI</a:t>
            </a:r>
            <a:endParaRPr b="1" sz="4500">
              <a:latin typeface="Work Sans"/>
              <a:ea typeface="Work Sans"/>
              <a:cs typeface="Work Sans"/>
              <a:sym typeface="Work Sans"/>
            </a:endParaRPr>
          </a:p>
        </p:txBody>
      </p:sp>
      <p:sp>
        <p:nvSpPr>
          <p:cNvPr id="587" name="Google Shape;587;p103"/>
          <p:cNvSpPr txBox="1"/>
          <p:nvPr/>
        </p:nvSpPr>
        <p:spPr>
          <a:xfrm>
            <a:off x="963450" y="162959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ROI (Return On Investment):</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Esta métrica permite medir el retorno de un determinado proyecto o una empresa, puede darse el caso de que sea en base a estimaciones o variables concretas.</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1200"/>
              </a:spcAft>
              <a:buClr>
                <a:schemeClr val="dk1"/>
              </a:buClr>
              <a:buSzPts val="1100"/>
              <a:buFont typeface="Arial"/>
              <a:buNone/>
            </a:pPr>
            <a:r>
              <a:t/>
            </a:r>
            <a:endParaRPr sz="1800">
              <a:solidFill>
                <a:schemeClr val="dk1"/>
              </a:solidFill>
              <a:latin typeface="Anybody"/>
              <a:ea typeface="Anybody"/>
              <a:cs typeface="Anybody"/>
              <a:sym typeface="Anybody"/>
            </a:endParaRPr>
          </a:p>
        </p:txBody>
      </p:sp>
      <p:grpSp>
        <p:nvGrpSpPr>
          <p:cNvPr id="588" name="Google Shape;588;p103"/>
          <p:cNvGrpSpPr/>
          <p:nvPr/>
        </p:nvGrpSpPr>
        <p:grpSpPr>
          <a:xfrm>
            <a:off x="503840" y="1691240"/>
            <a:ext cx="459600" cy="457200"/>
            <a:chOff x="548640" y="1920240"/>
            <a:chExt cx="459600" cy="457200"/>
          </a:xfrm>
        </p:grpSpPr>
        <p:sp>
          <p:nvSpPr>
            <p:cNvPr id="589" name="Google Shape;589;p103"/>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103"/>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pic>
        <p:nvPicPr>
          <p:cNvPr id="591" name="Google Shape;591;p103"/>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
        <p:nvSpPr>
          <p:cNvPr id="592" name="Google Shape;592;p103"/>
          <p:cNvSpPr txBox="1"/>
          <p:nvPr/>
        </p:nvSpPr>
        <p:spPr>
          <a:xfrm>
            <a:off x="1062025" y="3536575"/>
            <a:ext cx="1150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highlight>
                  <a:srgbClr val="FFFF01"/>
                </a:highlight>
                <a:latin typeface="Anybody"/>
                <a:ea typeface="Anybody"/>
                <a:cs typeface="Anybody"/>
                <a:sym typeface="Anybody"/>
              </a:rPr>
              <a:t>ROI</a:t>
            </a:r>
            <a:endParaRPr b="1" sz="2500">
              <a:highlight>
                <a:srgbClr val="FFFF01"/>
              </a:highlight>
              <a:latin typeface="Anybody"/>
              <a:ea typeface="Anybody"/>
              <a:cs typeface="Anybody"/>
              <a:sym typeface="Anybody"/>
            </a:endParaRPr>
          </a:p>
        </p:txBody>
      </p:sp>
      <p:sp>
        <p:nvSpPr>
          <p:cNvPr id="593" name="Google Shape;593;p103"/>
          <p:cNvSpPr/>
          <p:nvPr/>
        </p:nvSpPr>
        <p:spPr>
          <a:xfrm>
            <a:off x="2212525" y="3592675"/>
            <a:ext cx="459600" cy="457200"/>
          </a:xfrm>
          <a:prstGeom prst="mathEqual">
            <a:avLst>
              <a:gd fmla="val 23520" name="adj1"/>
              <a:gd fmla="val 11760" name="adj2"/>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03"/>
          <p:cNvSpPr txBox="1"/>
          <p:nvPr/>
        </p:nvSpPr>
        <p:spPr>
          <a:xfrm>
            <a:off x="2710025" y="3574975"/>
            <a:ext cx="1572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highlight>
                  <a:srgbClr val="FFFF01"/>
                </a:highlight>
                <a:latin typeface="Anybody"/>
                <a:ea typeface="Anybody"/>
                <a:cs typeface="Anybody"/>
                <a:sym typeface="Anybody"/>
              </a:rPr>
              <a:t>Ingresos</a:t>
            </a:r>
            <a:endParaRPr sz="2000">
              <a:highlight>
                <a:srgbClr val="FFFF01"/>
              </a:highlight>
              <a:latin typeface="Anybody"/>
              <a:ea typeface="Anybody"/>
              <a:cs typeface="Anybody"/>
              <a:sym typeface="Anybody"/>
            </a:endParaRPr>
          </a:p>
        </p:txBody>
      </p:sp>
      <p:sp>
        <p:nvSpPr>
          <p:cNvPr id="595" name="Google Shape;595;p103"/>
          <p:cNvSpPr/>
          <p:nvPr/>
        </p:nvSpPr>
        <p:spPr>
          <a:xfrm>
            <a:off x="4232450" y="3617425"/>
            <a:ext cx="391500" cy="407700"/>
          </a:xfrm>
          <a:prstGeom prst="mathMinus">
            <a:avLst>
              <a:gd fmla="val 23520" name="adj1"/>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03"/>
          <p:cNvSpPr txBox="1"/>
          <p:nvPr/>
        </p:nvSpPr>
        <p:spPr>
          <a:xfrm>
            <a:off x="4609825" y="3372400"/>
            <a:ext cx="1572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highlight>
                  <a:srgbClr val="FFFF01"/>
                </a:highlight>
                <a:latin typeface="Anybody"/>
                <a:ea typeface="Anybody"/>
                <a:cs typeface="Anybody"/>
                <a:sym typeface="Anybody"/>
              </a:rPr>
              <a:t>Inversión total del proyecto</a:t>
            </a:r>
            <a:endParaRPr sz="2000">
              <a:highlight>
                <a:srgbClr val="FFFF01"/>
              </a:highlight>
              <a:latin typeface="Anybody"/>
              <a:ea typeface="Anybody"/>
              <a:cs typeface="Anybody"/>
              <a:sym typeface="Anybody"/>
            </a:endParaRPr>
          </a:p>
        </p:txBody>
      </p:sp>
      <p:sp>
        <p:nvSpPr>
          <p:cNvPr id="597" name="Google Shape;597;p103"/>
          <p:cNvSpPr/>
          <p:nvPr/>
        </p:nvSpPr>
        <p:spPr>
          <a:xfrm>
            <a:off x="6051625" y="3511375"/>
            <a:ext cx="545100" cy="619800"/>
          </a:xfrm>
          <a:prstGeom prst="mathDivide">
            <a:avLst>
              <a:gd fmla="val 23520" name="adj1"/>
              <a:gd fmla="val 5880" name="adj2"/>
              <a:gd fmla="val 11760" name="adj3"/>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03"/>
          <p:cNvSpPr txBox="1"/>
          <p:nvPr/>
        </p:nvSpPr>
        <p:spPr>
          <a:xfrm>
            <a:off x="6509625" y="3267175"/>
            <a:ext cx="1741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highlight>
                  <a:srgbClr val="FFFF01"/>
                </a:highlight>
                <a:latin typeface="Anybody"/>
                <a:ea typeface="Anybody"/>
                <a:cs typeface="Anybody"/>
                <a:sym typeface="Anybody"/>
              </a:rPr>
              <a:t>Inversión total del proyecto</a:t>
            </a:r>
            <a:endParaRPr sz="2000">
              <a:solidFill>
                <a:schemeClr val="dk1"/>
              </a:solidFill>
              <a:highlight>
                <a:srgbClr val="FFFF01"/>
              </a:highlight>
              <a:latin typeface="Anybody"/>
              <a:ea typeface="Anybody"/>
              <a:cs typeface="Anybody"/>
              <a:sym typeface="Anybody"/>
            </a:endParaRPr>
          </a:p>
        </p:txBody>
      </p:sp>
      <p:grpSp>
        <p:nvGrpSpPr>
          <p:cNvPr id="599" name="Google Shape;599;p103"/>
          <p:cNvGrpSpPr/>
          <p:nvPr/>
        </p:nvGrpSpPr>
        <p:grpSpPr>
          <a:xfrm>
            <a:off x="8266440" y="4362541"/>
            <a:ext cx="1030068" cy="857315"/>
            <a:chOff x="7587300" y="4010910"/>
            <a:chExt cx="1556700" cy="1367765"/>
          </a:xfrm>
        </p:grpSpPr>
        <p:grpSp>
          <p:nvGrpSpPr>
            <p:cNvPr id="600" name="Google Shape;600;p103"/>
            <p:cNvGrpSpPr/>
            <p:nvPr/>
          </p:nvGrpSpPr>
          <p:grpSpPr>
            <a:xfrm>
              <a:off x="8044333" y="4010910"/>
              <a:ext cx="734521" cy="729373"/>
              <a:chOff x="-64781025" y="3361050"/>
              <a:chExt cx="317425" cy="315200"/>
            </a:xfrm>
          </p:grpSpPr>
          <p:sp>
            <p:nvSpPr>
              <p:cNvPr id="601" name="Google Shape;601;p10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rPr lang="en">
                    <a:latin typeface="Anybody"/>
                    <a:ea typeface="Anybody"/>
                    <a:cs typeface="Anybody"/>
                    <a:sym typeface="Anybody"/>
                  </a:rPr>
                  <a:t>I</a:t>
                </a:r>
                <a:endParaRPr>
                  <a:latin typeface="Anybody"/>
                  <a:ea typeface="Anybody"/>
                  <a:cs typeface="Anybody"/>
                  <a:sym typeface="Anybody"/>
                </a:endParaRPr>
              </a:p>
            </p:txBody>
          </p:sp>
          <p:sp>
            <p:nvSpPr>
              <p:cNvPr id="602" name="Google Shape;602;p10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603" name="Google Shape;603;p10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604" name="Google Shape;604;p10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grpSp>
        <p:sp>
          <p:nvSpPr>
            <p:cNvPr id="605" name="Google Shape;605;p103"/>
            <p:cNvSpPr txBox="1"/>
            <p:nvPr/>
          </p:nvSpPr>
          <p:spPr>
            <a:xfrm>
              <a:off x="7587300" y="4740275"/>
              <a:ext cx="1556700" cy="63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1"/>
                  </a:solidFill>
                  <a:highlight>
                    <a:srgbClr val="FFFF01"/>
                  </a:highlight>
                  <a:latin typeface="Anybody"/>
                  <a:ea typeface="Anybody"/>
                  <a:cs typeface="Anybody"/>
                  <a:sym typeface="Anybody"/>
                  <a:hlinkClick action="ppaction://hlinksldjump" r:id="rId5">
                    <a:extLst>
                      <a:ext uri="{A12FA001-AC4F-418D-AE19-62706E023703}">
                        <ahyp:hlinkClr val="tx"/>
                      </a:ext>
                    </a:extLst>
                  </a:hlinkClick>
                </a:rPr>
                <a:t>KPI’S</a:t>
              </a:r>
              <a:endParaRPr b="1">
                <a:solidFill>
                  <a:schemeClr val="dk1"/>
                </a:solidFill>
                <a:highlight>
                  <a:srgbClr val="FFFF01"/>
                </a:highlight>
                <a:latin typeface="Anybody"/>
                <a:ea typeface="Anybody"/>
                <a:cs typeface="Anybody"/>
                <a:sym typeface="Anybod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9" name="Shape 609"/>
        <p:cNvGrpSpPr/>
        <p:nvPr/>
      </p:nvGrpSpPr>
      <p:grpSpPr>
        <a:xfrm>
          <a:off x="0" y="0"/>
          <a:ext cx="0" cy="0"/>
          <a:chOff x="0" y="0"/>
          <a:chExt cx="0" cy="0"/>
        </a:xfrm>
      </p:grpSpPr>
      <p:sp>
        <p:nvSpPr>
          <p:cNvPr id="610" name="Google Shape;610;p104"/>
          <p:cNvSpPr txBox="1"/>
          <p:nvPr/>
        </p:nvSpPr>
        <p:spPr>
          <a:xfrm>
            <a:off x="762750" y="4499975"/>
            <a:ext cx="637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highlight>
                  <a:srgbClr val="FFFF01"/>
                </a:highlight>
                <a:latin typeface="Anybody"/>
                <a:ea typeface="Anybody"/>
                <a:cs typeface="Anybody"/>
                <a:sym typeface="Anybody"/>
              </a:rPr>
              <a:t>IT:</a:t>
            </a:r>
            <a:r>
              <a:rPr lang="en" sz="1500">
                <a:solidFill>
                  <a:schemeClr val="dk1"/>
                </a:solidFill>
                <a:latin typeface="Anybody"/>
                <a:ea typeface="Anybody"/>
                <a:cs typeface="Anybody"/>
                <a:sym typeface="Anybody"/>
              </a:rPr>
              <a:t> Inversión total en anuncio de Facebook Ads</a:t>
            </a:r>
            <a:endParaRPr sz="1500">
              <a:solidFill>
                <a:schemeClr val="dk1"/>
              </a:solidFill>
              <a:latin typeface="Anybody"/>
              <a:ea typeface="Anybody"/>
              <a:cs typeface="Anybody"/>
              <a:sym typeface="Anybody"/>
            </a:endParaRPr>
          </a:p>
        </p:txBody>
      </p:sp>
      <p:sp>
        <p:nvSpPr>
          <p:cNvPr id="611" name="Google Shape;611;p104"/>
          <p:cNvSpPr txBox="1"/>
          <p:nvPr/>
        </p:nvSpPr>
        <p:spPr>
          <a:xfrm>
            <a:off x="522275" y="988300"/>
            <a:ext cx="7571700" cy="585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3175" wrap="square" tIns="91425">
            <a:spAutoFit/>
          </a:bodyPr>
          <a:lstStyle/>
          <a:p>
            <a:pPr indent="0" lvl="0" marL="0" rtl="0" algn="just">
              <a:lnSpc>
                <a:spcPct val="100000"/>
              </a:lnSpc>
              <a:spcBef>
                <a:spcPts val="0"/>
              </a:spcBef>
              <a:spcAft>
                <a:spcPts val="0"/>
              </a:spcAft>
              <a:buNone/>
            </a:pPr>
            <a:r>
              <a:rPr b="1" lang="en" sz="2600">
                <a:solidFill>
                  <a:schemeClr val="dk1"/>
                </a:solidFill>
                <a:latin typeface="Anybody"/>
                <a:ea typeface="Anybody"/>
                <a:cs typeface="Anybody"/>
                <a:sym typeface="Anybody"/>
              </a:rPr>
              <a:t>ROI de una campaña de Facebook Ads</a:t>
            </a:r>
            <a:endParaRPr b="1" sz="2600">
              <a:solidFill>
                <a:schemeClr val="dk1"/>
              </a:solidFill>
              <a:latin typeface="Anybody"/>
              <a:ea typeface="Anybody"/>
              <a:cs typeface="Anybody"/>
              <a:sym typeface="Anybody"/>
            </a:endParaRPr>
          </a:p>
        </p:txBody>
      </p:sp>
      <p:sp>
        <p:nvSpPr>
          <p:cNvPr id="612" name="Google Shape;612;p104"/>
          <p:cNvSpPr txBox="1"/>
          <p:nvPr/>
        </p:nvSpPr>
        <p:spPr>
          <a:xfrm>
            <a:off x="762750" y="4036150"/>
            <a:ext cx="761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highlight>
                  <a:srgbClr val="FFFF01"/>
                </a:highlight>
                <a:latin typeface="Anybody"/>
                <a:ea typeface="Anybody"/>
                <a:cs typeface="Anybody"/>
                <a:sym typeface="Anybody"/>
              </a:rPr>
              <a:t>CT</a:t>
            </a:r>
            <a:r>
              <a:rPr lang="en" sz="1500">
                <a:solidFill>
                  <a:schemeClr val="dk1"/>
                </a:solidFill>
                <a:latin typeface="Anybody"/>
                <a:ea typeface="Anybody"/>
                <a:cs typeface="Anybody"/>
                <a:sym typeface="Anybody"/>
              </a:rPr>
              <a:t>: Compras totales de clientes que fueron </a:t>
            </a:r>
            <a:r>
              <a:rPr lang="en" sz="1500">
                <a:solidFill>
                  <a:schemeClr val="dk1"/>
                </a:solidFill>
                <a:latin typeface="Anybody"/>
                <a:ea typeface="Anybody"/>
                <a:cs typeface="Anybody"/>
                <a:sym typeface="Anybody"/>
              </a:rPr>
              <a:t>captados por Facebook</a:t>
            </a:r>
            <a:r>
              <a:rPr lang="en" sz="1500">
                <a:solidFill>
                  <a:schemeClr val="dk1"/>
                </a:solidFill>
                <a:latin typeface="Anybody"/>
                <a:ea typeface="Anybody"/>
                <a:cs typeface="Anybody"/>
                <a:sym typeface="Anybody"/>
              </a:rPr>
              <a:t> Ads.</a:t>
            </a:r>
            <a:endParaRPr sz="1500">
              <a:solidFill>
                <a:schemeClr val="dk1"/>
              </a:solidFill>
              <a:latin typeface="Anybody"/>
              <a:ea typeface="Anybody"/>
              <a:cs typeface="Anybody"/>
              <a:sym typeface="Anybody"/>
            </a:endParaRPr>
          </a:p>
        </p:txBody>
      </p:sp>
      <p:sp>
        <p:nvSpPr>
          <p:cNvPr id="613" name="Google Shape;613;p104"/>
          <p:cNvSpPr txBox="1"/>
          <p:nvPr/>
        </p:nvSpPr>
        <p:spPr>
          <a:xfrm>
            <a:off x="1023375" y="2394100"/>
            <a:ext cx="1150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highlight>
                  <a:srgbClr val="FFFF01"/>
                </a:highlight>
                <a:latin typeface="Anybody"/>
                <a:ea typeface="Anybody"/>
                <a:cs typeface="Anybody"/>
                <a:sym typeface="Anybody"/>
              </a:rPr>
              <a:t>ROI</a:t>
            </a:r>
            <a:endParaRPr b="1" sz="3400">
              <a:highlight>
                <a:srgbClr val="FFFF01"/>
              </a:highlight>
              <a:latin typeface="Anybody"/>
              <a:ea typeface="Anybody"/>
              <a:cs typeface="Anybody"/>
              <a:sym typeface="Anybody"/>
            </a:endParaRPr>
          </a:p>
        </p:txBody>
      </p:sp>
      <p:sp>
        <p:nvSpPr>
          <p:cNvPr id="614" name="Google Shape;614;p104"/>
          <p:cNvSpPr/>
          <p:nvPr/>
        </p:nvSpPr>
        <p:spPr>
          <a:xfrm>
            <a:off x="2009500" y="2519500"/>
            <a:ext cx="459600" cy="457200"/>
          </a:xfrm>
          <a:prstGeom prst="mathEqual">
            <a:avLst>
              <a:gd fmla="val 23520" name="adj1"/>
              <a:gd fmla="val 11760" name="adj2"/>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4"/>
          <p:cNvSpPr/>
          <p:nvPr/>
        </p:nvSpPr>
        <p:spPr>
          <a:xfrm>
            <a:off x="2570450" y="2272300"/>
            <a:ext cx="1630500" cy="960300"/>
          </a:xfrm>
          <a:prstGeom prst="bracketPair">
            <a:avLst/>
          </a:prstGeom>
          <a:noFill/>
          <a:ln cap="flat" cmpd="sng" w="76200">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4"/>
          <p:cNvSpPr txBox="1"/>
          <p:nvPr/>
        </p:nvSpPr>
        <p:spPr>
          <a:xfrm>
            <a:off x="3500900" y="2394100"/>
            <a:ext cx="809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highlight>
                  <a:srgbClr val="FFFF01"/>
                </a:highlight>
                <a:latin typeface="Anybody"/>
                <a:ea typeface="Anybody"/>
                <a:cs typeface="Anybody"/>
                <a:sym typeface="Anybody"/>
              </a:rPr>
              <a:t>IT</a:t>
            </a:r>
            <a:endParaRPr b="1" sz="3400">
              <a:highlight>
                <a:srgbClr val="FFFF01"/>
              </a:highlight>
              <a:latin typeface="Anybody"/>
              <a:ea typeface="Anybody"/>
              <a:cs typeface="Anybody"/>
              <a:sym typeface="Anybody"/>
            </a:endParaRPr>
          </a:p>
        </p:txBody>
      </p:sp>
      <p:sp>
        <p:nvSpPr>
          <p:cNvPr id="617" name="Google Shape;617;p104"/>
          <p:cNvSpPr txBox="1"/>
          <p:nvPr/>
        </p:nvSpPr>
        <p:spPr>
          <a:xfrm>
            <a:off x="2570450" y="2394100"/>
            <a:ext cx="645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highlight>
                  <a:srgbClr val="FFFF01"/>
                </a:highlight>
                <a:latin typeface="Anybody"/>
                <a:ea typeface="Anybody"/>
                <a:cs typeface="Anybody"/>
                <a:sym typeface="Anybody"/>
              </a:rPr>
              <a:t>CI</a:t>
            </a:r>
            <a:endParaRPr b="1" sz="3400">
              <a:highlight>
                <a:srgbClr val="FFFF01"/>
              </a:highlight>
              <a:latin typeface="Anybody"/>
              <a:ea typeface="Anybody"/>
              <a:cs typeface="Anybody"/>
              <a:sym typeface="Anybody"/>
            </a:endParaRPr>
          </a:p>
        </p:txBody>
      </p:sp>
      <p:cxnSp>
        <p:nvCxnSpPr>
          <p:cNvPr id="618" name="Google Shape;618;p104"/>
          <p:cNvCxnSpPr>
            <a:stCxn id="617" idx="3"/>
          </p:cNvCxnSpPr>
          <p:nvPr/>
        </p:nvCxnSpPr>
        <p:spPr>
          <a:xfrm>
            <a:off x="3216050" y="2748100"/>
            <a:ext cx="204000" cy="300"/>
          </a:xfrm>
          <a:prstGeom prst="straightConnector1">
            <a:avLst/>
          </a:prstGeom>
          <a:noFill/>
          <a:ln cap="flat" cmpd="sng" w="76200">
            <a:solidFill>
              <a:srgbClr val="7600FF"/>
            </a:solidFill>
            <a:prstDash val="solid"/>
            <a:round/>
            <a:headEnd len="med" w="med" type="none"/>
            <a:tailEnd len="med" w="med" type="none"/>
          </a:ln>
        </p:spPr>
      </p:cxnSp>
      <p:sp>
        <p:nvSpPr>
          <p:cNvPr id="619" name="Google Shape;619;p104"/>
          <p:cNvSpPr/>
          <p:nvPr/>
        </p:nvSpPr>
        <p:spPr>
          <a:xfrm>
            <a:off x="4302300" y="2438200"/>
            <a:ext cx="545100" cy="619800"/>
          </a:xfrm>
          <a:prstGeom prst="mathDivide">
            <a:avLst>
              <a:gd fmla="val 23520" name="adj1"/>
              <a:gd fmla="val 5880" name="adj2"/>
              <a:gd fmla="val 11760" name="adj3"/>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4"/>
          <p:cNvSpPr txBox="1"/>
          <p:nvPr/>
        </p:nvSpPr>
        <p:spPr>
          <a:xfrm>
            <a:off x="4948750" y="2394100"/>
            <a:ext cx="809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highlight>
                  <a:srgbClr val="FFFF01"/>
                </a:highlight>
                <a:latin typeface="Anybody"/>
                <a:ea typeface="Anybody"/>
                <a:cs typeface="Anybody"/>
                <a:sym typeface="Anybody"/>
              </a:rPr>
              <a:t>IT</a:t>
            </a:r>
            <a:endParaRPr b="1" sz="3400">
              <a:highlight>
                <a:srgbClr val="FFFF01"/>
              </a:highlight>
              <a:latin typeface="Anybody"/>
              <a:ea typeface="Anybody"/>
              <a:cs typeface="Anybody"/>
              <a:sym typeface="Anybody"/>
            </a:endParaRPr>
          </a:p>
        </p:txBody>
      </p:sp>
      <p:grpSp>
        <p:nvGrpSpPr>
          <p:cNvPr id="621" name="Google Shape;621;p104"/>
          <p:cNvGrpSpPr/>
          <p:nvPr/>
        </p:nvGrpSpPr>
        <p:grpSpPr>
          <a:xfrm>
            <a:off x="8266440" y="4362541"/>
            <a:ext cx="1030068" cy="857315"/>
            <a:chOff x="7587300" y="4010910"/>
            <a:chExt cx="1556700" cy="1367765"/>
          </a:xfrm>
        </p:grpSpPr>
        <p:grpSp>
          <p:nvGrpSpPr>
            <p:cNvPr id="622" name="Google Shape;622;p104"/>
            <p:cNvGrpSpPr/>
            <p:nvPr/>
          </p:nvGrpSpPr>
          <p:grpSpPr>
            <a:xfrm>
              <a:off x="8044333" y="4010910"/>
              <a:ext cx="734521" cy="729373"/>
              <a:chOff x="-64781025" y="3361050"/>
              <a:chExt cx="317425" cy="315200"/>
            </a:xfrm>
          </p:grpSpPr>
          <p:sp>
            <p:nvSpPr>
              <p:cNvPr id="623" name="Google Shape;623;p10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rPr lang="en">
                    <a:latin typeface="Anybody"/>
                    <a:ea typeface="Anybody"/>
                    <a:cs typeface="Anybody"/>
                    <a:sym typeface="Anybody"/>
                  </a:rPr>
                  <a:t>I</a:t>
                </a:r>
                <a:endParaRPr>
                  <a:latin typeface="Anybody"/>
                  <a:ea typeface="Anybody"/>
                  <a:cs typeface="Anybody"/>
                  <a:sym typeface="Anybody"/>
                </a:endParaRPr>
              </a:p>
            </p:txBody>
          </p:sp>
          <p:sp>
            <p:nvSpPr>
              <p:cNvPr id="624" name="Google Shape;624;p10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625" name="Google Shape;625;p10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626" name="Google Shape;626;p10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grpSp>
        <p:sp>
          <p:nvSpPr>
            <p:cNvPr id="627" name="Google Shape;627;p104"/>
            <p:cNvSpPr txBox="1"/>
            <p:nvPr/>
          </p:nvSpPr>
          <p:spPr>
            <a:xfrm>
              <a:off x="7587300" y="4740275"/>
              <a:ext cx="1556700" cy="63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1"/>
                  </a:solidFill>
                  <a:highlight>
                    <a:srgbClr val="FFFF01"/>
                  </a:highlight>
                  <a:latin typeface="Anybody"/>
                  <a:ea typeface="Anybody"/>
                  <a:cs typeface="Anybody"/>
                  <a:sym typeface="Anybody"/>
                  <a:hlinkClick action="ppaction://hlinksldjump" r:id="rId4">
                    <a:extLst>
                      <a:ext uri="{A12FA001-AC4F-418D-AE19-62706E023703}">
                        <ahyp:hlinkClr val="tx"/>
                      </a:ext>
                    </a:extLst>
                  </a:hlinkClick>
                </a:rPr>
                <a:t>KPI’S</a:t>
              </a:r>
              <a:endParaRPr b="1">
                <a:solidFill>
                  <a:schemeClr val="dk1"/>
                </a:solidFill>
                <a:highlight>
                  <a:srgbClr val="FFFF01"/>
                </a:highlight>
                <a:latin typeface="Anybody"/>
                <a:ea typeface="Anybody"/>
                <a:cs typeface="Anybody"/>
                <a:sym typeface="Anybod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5"/>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Churn rate</a:t>
            </a:r>
            <a:endParaRPr b="1" sz="4500">
              <a:latin typeface="Work Sans"/>
              <a:ea typeface="Work Sans"/>
              <a:cs typeface="Work Sans"/>
              <a:sym typeface="Work Sans"/>
            </a:endParaRPr>
          </a:p>
        </p:txBody>
      </p:sp>
      <p:sp>
        <p:nvSpPr>
          <p:cNvPr id="633" name="Google Shape;633;p105"/>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1800">
                <a:solidFill>
                  <a:schemeClr val="dk1"/>
                </a:solidFill>
                <a:latin typeface="Anybody"/>
                <a:ea typeface="Anybody"/>
                <a:cs typeface="Anybody"/>
                <a:sym typeface="Anybody"/>
              </a:rPr>
              <a:t>El </a:t>
            </a:r>
            <a:r>
              <a:rPr b="1" lang="en" sz="1800">
                <a:solidFill>
                  <a:schemeClr val="dk1"/>
                </a:solidFill>
                <a:highlight>
                  <a:srgbClr val="FFFF01"/>
                </a:highlight>
                <a:latin typeface="Anybody"/>
                <a:ea typeface="Anybody"/>
                <a:cs typeface="Anybody"/>
                <a:sym typeface="Anybody"/>
              </a:rPr>
              <a:t>churn rate</a:t>
            </a:r>
            <a:r>
              <a:rPr lang="en" sz="1800">
                <a:solidFill>
                  <a:schemeClr val="dk1"/>
                </a:solidFill>
                <a:latin typeface="Anybody"/>
                <a:ea typeface="Anybody"/>
                <a:cs typeface="Anybody"/>
                <a:sym typeface="Anybody"/>
              </a:rPr>
              <a:t> es la tasa de cancelación o abandono registrada en la cartera de clientes.</a:t>
            </a:r>
            <a:endParaRPr sz="1800">
              <a:solidFill>
                <a:schemeClr val="dk1"/>
              </a:solidFill>
              <a:latin typeface="Anybody"/>
              <a:ea typeface="Anybody"/>
              <a:cs typeface="Anybody"/>
              <a:sym typeface="Anybody"/>
            </a:endParaRPr>
          </a:p>
        </p:txBody>
      </p:sp>
      <p:grpSp>
        <p:nvGrpSpPr>
          <p:cNvPr id="634" name="Google Shape;634;p105"/>
          <p:cNvGrpSpPr/>
          <p:nvPr/>
        </p:nvGrpSpPr>
        <p:grpSpPr>
          <a:xfrm>
            <a:off x="548640" y="1920240"/>
            <a:ext cx="459600" cy="457200"/>
            <a:chOff x="548640" y="1920240"/>
            <a:chExt cx="459600" cy="457200"/>
          </a:xfrm>
        </p:grpSpPr>
        <p:sp>
          <p:nvSpPr>
            <p:cNvPr id="635" name="Google Shape;635;p105"/>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5"/>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grpSp>
      <p:pic>
        <p:nvPicPr>
          <p:cNvPr id="637" name="Google Shape;637;p105"/>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
        <p:nvSpPr>
          <p:cNvPr id="638" name="Google Shape;638;p105"/>
          <p:cNvSpPr txBox="1"/>
          <p:nvPr/>
        </p:nvSpPr>
        <p:spPr>
          <a:xfrm>
            <a:off x="657450" y="3147575"/>
            <a:ext cx="1555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highlight>
                  <a:srgbClr val="FFFF01"/>
                </a:highlight>
                <a:latin typeface="Anybody"/>
                <a:ea typeface="Anybody"/>
                <a:cs typeface="Anybody"/>
                <a:sym typeface="Anybody"/>
              </a:rPr>
              <a:t>Churn rate</a:t>
            </a:r>
            <a:endParaRPr b="1" sz="2500">
              <a:highlight>
                <a:srgbClr val="FFFF01"/>
              </a:highlight>
              <a:latin typeface="Anybody"/>
              <a:ea typeface="Anybody"/>
              <a:cs typeface="Anybody"/>
              <a:sym typeface="Anybody"/>
            </a:endParaRPr>
          </a:p>
        </p:txBody>
      </p:sp>
      <p:sp>
        <p:nvSpPr>
          <p:cNvPr id="639" name="Google Shape;639;p105"/>
          <p:cNvSpPr/>
          <p:nvPr/>
        </p:nvSpPr>
        <p:spPr>
          <a:xfrm>
            <a:off x="2212525" y="3303725"/>
            <a:ext cx="459600" cy="457200"/>
          </a:xfrm>
          <a:prstGeom prst="mathEqual">
            <a:avLst>
              <a:gd fmla="val 23520" name="adj1"/>
              <a:gd fmla="val 11760" name="adj2"/>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5"/>
          <p:cNvSpPr txBox="1"/>
          <p:nvPr/>
        </p:nvSpPr>
        <p:spPr>
          <a:xfrm>
            <a:off x="2832375" y="3115825"/>
            <a:ext cx="1819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highlight>
                  <a:srgbClr val="FFFF01"/>
                </a:highlight>
                <a:latin typeface="Anybody"/>
                <a:ea typeface="Anybody"/>
                <a:cs typeface="Anybody"/>
                <a:sym typeface="Anybody"/>
              </a:rPr>
              <a:t>Clientes de baja del período</a:t>
            </a:r>
            <a:endParaRPr sz="2000">
              <a:highlight>
                <a:srgbClr val="FFFF01"/>
              </a:highlight>
              <a:latin typeface="Anybody"/>
              <a:ea typeface="Anybody"/>
              <a:cs typeface="Anybody"/>
              <a:sym typeface="Anybody"/>
            </a:endParaRPr>
          </a:p>
        </p:txBody>
      </p:sp>
      <p:sp>
        <p:nvSpPr>
          <p:cNvPr id="641" name="Google Shape;641;p105"/>
          <p:cNvSpPr/>
          <p:nvPr/>
        </p:nvSpPr>
        <p:spPr>
          <a:xfrm>
            <a:off x="4572000" y="3204325"/>
            <a:ext cx="660000" cy="749100"/>
          </a:xfrm>
          <a:prstGeom prst="mathDivide">
            <a:avLst>
              <a:gd fmla="val 23520" name="adj1"/>
              <a:gd fmla="val 5880" name="adj2"/>
              <a:gd fmla="val 11760" name="adj3"/>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05"/>
          <p:cNvSpPr/>
          <p:nvPr/>
        </p:nvSpPr>
        <p:spPr>
          <a:xfrm>
            <a:off x="5497550" y="2829025"/>
            <a:ext cx="2960100" cy="1681800"/>
          </a:xfrm>
          <a:prstGeom prst="bracketPair">
            <a:avLst/>
          </a:prstGeom>
          <a:noFill/>
          <a:ln cap="flat" cmpd="sng" w="76200">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highlight>
                  <a:srgbClr val="FFFF01"/>
                </a:highlight>
                <a:latin typeface="Anybody"/>
                <a:ea typeface="Anybody"/>
                <a:cs typeface="Anybody"/>
                <a:sym typeface="Anybody"/>
              </a:rPr>
              <a:t>Clientes al cierre del período      Nuevos clientes del período</a:t>
            </a:r>
            <a:endParaRPr sz="2000">
              <a:solidFill>
                <a:schemeClr val="dk1"/>
              </a:solidFill>
              <a:highlight>
                <a:srgbClr val="FFFF01"/>
              </a:highlight>
              <a:latin typeface="Anybody"/>
              <a:ea typeface="Anybody"/>
              <a:cs typeface="Anybody"/>
              <a:sym typeface="Anybody"/>
            </a:endParaRPr>
          </a:p>
        </p:txBody>
      </p:sp>
      <p:sp>
        <p:nvSpPr>
          <p:cNvPr id="643" name="Google Shape;643;p105"/>
          <p:cNvSpPr/>
          <p:nvPr/>
        </p:nvSpPr>
        <p:spPr>
          <a:xfrm>
            <a:off x="6839450" y="3546925"/>
            <a:ext cx="276300" cy="246000"/>
          </a:xfrm>
          <a:prstGeom prst="mathMinus">
            <a:avLst>
              <a:gd fmla="val 23520" name="adj1"/>
            </a:avLst>
          </a:prstGeom>
          <a:solidFill>
            <a:srgbClr val="7600FF"/>
          </a:solidFill>
          <a:ln cap="flat" cmpd="sng" w="9525">
            <a:solidFill>
              <a:srgbClr val="7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105"/>
          <p:cNvGrpSpPr/>
          <p:nvPr/>
        </p:nvGrpSpPr>
        <p:grpSpPr>
          <a:xfrm>
            <a:off x="8524075" y="4408869"/>
            <a:ext cx="660041" cy="785937"/>
            <a:chOff x="7587300" y="4010910"/>
            <a:chExt cx="1556700" cy="1486265"/>
          </a:xfrm>
        </p:grpSpPr>
        <p:grpSp>
          <p:nvGrpSpPr>
            <p:cNvPr id="645" name="Google Shape;645;p105"/>
            <p:cNvGrpSpPr/>
            <p:nvPr/>
          </p:nvGrpSpPr>
          <p:grpSpPr>
            <a:xfrm>
              <a:off x="8044333" y="4010910"/>
              <a:ext cx="734521" cy="729373"/>
              <a:chOff x="-64781025" y="3361050"/>
              <a:chExt cx="317425" cy="315200"/>
            </a:xfrm>
          </p:grpSpPr>
          <p:sp>
            <p:nvSpPr>
              <p:cNvPr id="646" name="Google Shape;646;p10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rPr lang="en">
                    <a:latin typeface="Anybody"/>
                    <a:ea typeface="Anybody"/>
                    <a:cs typeface="Anybody"/>
                    <a:sym typeface="Anybody"/>
                  </a:rPr>
                  <a:t>I</a:t>
                </a:r>
                <a:endParaRPr>
                  <a:latin typeface="Anybody"/>
                  <a:ea typeface="Anybody"/>
                  <a:cs typeface="Anybody"/>
                  <a:sym typeface="Anybody"/>
                </a:endParaRPr>
              </a:p>
            </p:txBody>
          </p:sp>
          <p:sp>
            <p:nvSpPr>
              <p:cNvPr id="647" name="Google Shape;647;p10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648" name="Google Shape;648;p10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649" name="Google Shape;649;p10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01"/>
              </a:solidFill>
              <a:ln cap="flat" cmpd="sng" w="19050">
                <a:solidFill>
                  <a:srgbClr val="24245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nybody"/>
                  <a:ea typeface="Anybody"/>
                  <a:cs typeface="Anybody"/>
                  <a:sym typeface="Anybody"/>
                </a:endParaRPr>
              </a:p>
            </p:txBody>
          </p:sp>
        </p:grpSp>
        <p:sp>
          <p:nvSpPr>
            <p:cNvPr id="650" name="Google Shape;650;p105"/>
            <p:cNvSpPr txBox="1"/>
            <p:nvPr/>
          </p:nvSpPr>
          <p:spPr>
            <a:xfrm>
              <a:off x="7587300" y="4740275"/>
              <a:ext cx="1556700" cy="75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1"/>
                  </a:solidFill>
                  <a:highlight>
                    <a:srgbClr val="FFFF01"/>
                  </a:highlight>
                  <a:latin typeface="Anybody"/>
                  <a:ea typeface="Anybody"/>
                  <a:cs typeface="Anybody"/>
                  <a:sym typeface="Anybody"/>
                  <a:hlinkClick action="ppaction://hlinksldjump" r:id="rId5">
                    <a:extLst>
                      <a:ext uri="{A12FA001-AC4F-418D-AE19-62706E023703}">
                        <ahyp:hlinkClr val="tx"/>
                      </a:ext>
                    </a:extLst>
                  </a:hlinkClick>
                </a:rPr>
                <a:t>KPI’S</a:t>
              </a:r>
              <a:endParaRPr b="1">
                <a:solidFill>
                  <a:schemeClr val="dk1"/>
                </a:solidFill>
                <a:highlight>
                  <a:srgbClr val="FFFF01"/>
                </a:highlight>
                <a:latin typeface="Anybody"/>
                <a:ea typeface="Anybody"/>
                <a:cs typeface="Anybody"/>
                <a:sym typeface="Anybod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88"/>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sp>
        <p:nvSpPr>
          <p:cNvPr id="363" name="Google Shape;363;p88"/>
          <p:cNvSpPr txBox="1"/>
          <p:nvPr/>
        </p:nvSpPr>
        <p:spPr>
          <a:xfrm>
            <a:off x="4152500" y="1723900"/>
            <a:ext cx="4583700" cy="27759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Anybody"/>
              <a:buChar char="➜"/>
            </a:pPr>
            <a:r>
              <a:rPr lang="en" sz="2000">
                <a:solidFill>
                  <a:srgbClr val="1F1F1F"/>
                </a:solidFill>
                <a:latin typeface="Anybody"/>
                <a:ea typeface="Anybody"/>
                <a:cs typeface="Anybody"/>
                <a:sym typeface="Anybody"/>
              </a:rPr>
              <a:t>KPIs &amp; Business Applications</a:t>
            </a:r>
            <a:endParaRPr sz="2000">
              <a:solidFill>
                <a:srgbClr val="1F1F1F"/>
              </a:solidFill>
              <a:latin typeface="Anybody"/>
              <a:ea typeface="Anybody"/>
              <a:cs typeface="Anybody"/>
              <a:sym typeface="Anybody"/>
            </a:endParaRPr>
          </a:p>
          <a:p>
            <a:pPr indent="-355600" lvl="0" marL="457200" rtl="0" algn="l">
              <a:lnSpc>
                <a:spcPct val="115000"/>
              </a:lnSpc>
              <a:spcBef>
                <a:spcPts val="0"/>
              </a:spcBef>
              <a:spcAft>
                <a:spcPts val="0"/>
              </a:spcAft>
              <a:buClr>
                <a:schemeClr val="dk1"/>
              </a:buClr>
              <a:buSzPts val="2000"/>
              <a:buFont typeface="Anybody"/>
              <a:buChar char="➜"/>
            </a:pPr>
            <a:r>
              <a:rPr lang="en" sz="2000">
                <a:solidFill>
                  <a:srgbClr val="1F1F1F"/>
                </a:solidFill>
                <a:latin typeface="Anybody"/>
                <a:ea typeface="Anybody"/>
                <a:cs typeface="Anybody"/>
                <a:sym typeface="Anybody"/>
              </a:rPr>
              <a:t>Funciones en SQL</a:t>
            </a:r>
            <a:endParaRPr sz="2000">
              <a:solidFill>
                <a:srgbClr val="1F1F1F"/>
              </a:solidFill>
              <a:latin typeface="Anybody"/>
              <a:ea typeface="Anybody"/>
              <a:cs typeface="Anybody"/>
              <a:sym typeface="Anybody"/>
            </a:endParaRPr>
          </a:p>
          <a:p>
            <a:pPr indent="-355600" lvl="0" marL="457200" rtl="0" algn="l">
              <a:lnSpc>
                <a:spcPct val="115000"/>
              </a:lnSpc>
              <a:spcBef>
                <a:spcPts val="0"/>
              </a:spcBef>
              <a:spcAft>
                <a:spcPts val="0"/>
              </a:spcAft>
              <a:buClr>
                <a:schemeClr val="dk1"/>
              </a:buClr>
              <a:buSzPts val="2000"/>
              <a:buFont typeface="Anybody"/>
              <a:buChar char="➜"/>
            </a:pPr>
            <a:r>
              <a:rPr lang="en" sz="2000">
                <a:solidFill>
                  <a:srgbClr val="1F1F1F"/>
                </a:solidFill>
                <a:latin typeface="Anybody"/>
                <a:ea typeface="Anybody"/>
                <a:cs typeface="Anybody"/>
                <a:sym typeface="Anybody"/>
              </a:rPr>
              <a:t>Orden de las sentencias</a:t>
            </a:r>
            <a:endParaRPr sz="2000">
              <a:solidFill>
                <a:schemeClr val="dk1"/>
              </a:solidFill>
              <a:latin typeface="Anybody"/>
              <a:ea typeface="Anybody"/>
              <a:cs typeface="Anybody"/>
              <a:sym typeface="Anybody"/>
            </a:endParaRPr>
          </a:p>
        </p:txBody>
      </p:sp>
      <p:sp>
        <p:nvSpPr>
          <p:cNvPr id="364" name="Google Shape;364;p88"/>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65" name="Google Shape;365;p88"/>
          <p:cNvGrpSpPr/>
          <p:nvPr/>
        </p:nvGrpSpPr>
        <p:grpSpPr>
          <a:xfrm>
            <a:off x="3996699" y="889294"/>
            <a:ext cx="476585" cy="475272"/>
            <a:chOff x="3859600" y="3591950"/>
            <a:chExt cx="296975" cy="296175"/>
          </a:xfrm>
        </p:grpSpPr>
        <p:sp>
          <p:nvSpPr>
            <p:cNvPr id="366" name="Google Shape;366;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9" name="Google Shape;369;p88"/>
          <p:cNvPicPr preferRelativeResize="0"/>
          <p:nvPr/>
        </p:nvPicPr>
        <p:blipFill>
          <a:blip r:embed="rId4">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106"/>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Funciones en SQL</a:t>
            </a:r>
            <a:endParaRPr b="1" i="0" sz="4800" u="none" cap="none" strike="noStrike">
              <a:solidFill>
                <a:schemeClr val="dk1"/>
              </a:solidFill>
              <a:latin typeface="Anybody"/>
              <a:ea typeface="Anybody"/>
              <a:cs typeface="Anybody"/>
              <a:sym typeface="Anybod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9" name="Shape 659"/>
        <p:cNvGrpSpPr/>
        <p:nvPr/>
      </p:nvGrpSpPr>
      <p:grpSpPr>
        <a:xfrm>
          <a:off x="0" y="0"/>
          <a:ext cx="0" cy="0"/>
          <a:chOff x="0" y="0"/>
          <a:chExt cx="0" cy="0"/>
        </a:xfrm>
      </p:grpSpPr>
      <p:sp>
        <p:nvSpPr>
          <p:cNvPr id="660" name="Google Shape;660;p107"/>
          <p:cNvSpPr txBox="1"/>
          <p:nvPr/>
        </p:nvSpPr>
        <p:spPr>
          <a:xfrm>
            <a:off x="0" y="4021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Funciones en SQL</a:t>
            </a:r>
            <a:endParaRPr b="1" sz="4500">
              <a:latin typeface="Work Sans"/>
              <a:ea typeface="Work Sans"/>
              <a:cs typeface="Work Sans"/>
              <a:sym typeface="Work Sans"/>
            </a:endParaRPr>
          </a:p>
        </p:txBody>
      </p:sp>
      <p:sp>
        <p:nvSpPr>
          <p:cNvPr id="661" name="Google Shape;661;p107"/>
          <p:cNvSpPr txBox="1"/>
          <p:nvPr/>
        </p:nvSpPr>
        <p:spPr>
          <a:xfrm>
            <a:off x="1329900" y="1541300"/>
            <a:ext cx="6077100" cy="179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2000">
                <a:solidFill>
                  <a:schemeClr val="dk1"/>
                </a:solidFill>
                <a:latin typeface="Anybody"/>
                <a:ea typeface="Anybody"/>
                <a:cs typeface="Anybody"/>
                <a:sym typeface="Anybody"/>
              </a:rPr>
              <a:t>Para construir KPI es importante relacionar </a:t>
            </a:r>
            <a:r>
              <a:rPr b="1" lang="en" sz="2000">
                <a:solidFill>
                  <a:schemeClr val="dk1"/>
                </a:solidFill>
                <a:highlight>
                  <a:srgbClr val="FFFF01"/>
                </a:highlight>
                <a:latin typeface="Anybody"/>
                <a:ea typeface="Anybody"/>
                <a:cs typeface="Anybody"/>
                <a:sym typeface="Anybody"/>
              </a:rPr>
              <a:t>distintas variables </a:t>
            </a:r>
            <a:r>
              <a:rPr lang="en" sz="2000">
                <a:solidFill>
                  <a:schemeClr val="dk1"/>
                </a:solidFill>
                <a:latin typeface="Anybody"/>
                <a:ea typeface="Anybody"/>
                <a:cs typeface="Anybody"/>
                <a:sym typeface="Anybody"/>
              </a:rPr>
              <a:t>y obtener conclusiones a partir de los cálculos que realizamos. Comencemos ahora con un </a:t>
            </a:r>
            <a:r>
              <a:rPr b="1" lang="en" sz="2000">
                <a:solidFill>
                  <a:schemeClr val="dk1"/>
                </a:solidFill>
                <a:highlight>
                  <a:srgbClr val="FFFF01"/>
                </a:highlight>
                <a:latin typeface="Anybody"/>
                <a:ea typeface="Anybody"/>
                <a:cs typeface="Anybody"/>
                <a:sym typeface="Anybody"/>
              </a:rPr>
              <a:t>primer acercamiento en SQL.</a:t>
            </a:r>
            <a:endParaRPr b="1" sz="2000">
              <a:solidFill>
                <a:schemeClr val="dk1"/>
              </a:solidFill>
              <a:highlight>
                <a:srgbClr val="FFFF01"/>
              </a:highlight>
              <a:latin typeface="Anybody"/>
              <a:ea typeface="Anybody"/>
              <a:cs typeface="Anybody"/>
              <a:sym typeface="Anybody"/>
            </a:endParaRPr>
          </a:p>
        </p:txBody>
      </p:sp>
      <p:pic>
        <p:nvPicPr>
          <p:cNvPr id="662" name="Google Shape;662;p107"/>
          <p:cNvPicPr preferRelativeResize="0"/>
          <p:nvPr/>
        </p:nvPicPr>
        <p:blipFill rotWithShape="1">
          <a:blip r:embed="rId4">
            <a:alphaModFix/>
          </a:blip>
          <a:srcRect b="0" l="0" r="0" t="0"/>
          <a:stretch/>
        </p:blipFill>
        <p:spPr>
          <a:xfrm flipH="1" rot="10800000">
            <a:off x="2360038" y="1179811"/>
            <a:ext cx="4423914" cy="641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6" name="Shape 666"/>
        <p:cNvGrpSpPr/>
        <p:nvPr/>
      </p:nvGrpSpPr>
      <p:grpSpPr>
        <a:xfrm>
          <a:off x="0" y="0"/>
          <a:ext cx="0" cy="0"/>
          <a:chOff x="0" y="0"/>
          <a:chExt cx="0" cy="0"/>
        </a:xfrm>
      </p:grpSpPr>
      <p:sp>
        <p:nvSpPr>
          <p:cNvPr id="667" name="Google Shape;667;p108"/>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ORDER BY</a:t>
            </a:r>
            <a:endParaRPr b="1" sz="4500">
              <a:latin typeface="Work Sans"/>
              <a:ea typeface="Work Sans"/>
              <a:cs typeface="Work Sans"/>
              <a:sym typeface="Work Sans"/>
            </a:endParaRPr>
          </a:p>
        </p:txBody>
      </p:sp>
      <p:pic>
        <p:nvPicPr>
          <p:cNvPr id="668" name="Google Shape;668;p108"/>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pic>
        <p:nvPicPr>
          <p:cNvPr id="669" name="Google Shape;669;p108"/>
          <p:cNvPicPr preferRelativeResize="0"/>
          <p:nvPr/>
        </p:nvPicPr>
        <p:blipFill rotWithShape="1">
          <a:blip r:embed="rId5">
            <a:alphaModFix/>
          </a:blip>
          <a:srcRect b="0" l="1166" r="0" t="2496"/>
          <a:stretch/>
        </p:blipFill>
        <p:spPr>
          <a:xfrm>
            <a:off x="519650" y="1602650"/>
            <a:ext cx="8421800" cy="2246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3" name="Shape 673"/>
        <p:cNvGrpSpPr/>
        <p:nvPr/>
      </p:nvGrpSpPr>
      <p:grpSpPr>
        <a:xfrm>
          <a:off x="0" y="0"/>
          <a:ext cx="0" cy="0"/>
          <a:chOff x="0" y="0"/>
          <a:chExt cx="0" cy="0"/>
        </a:xfrm>
      </p:grpSpPr>
      <p:sp>
        <p:nvSpPr>
          <p:cNvPr id="674" name="Google Shape;674;p109"/>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LIMIT</a:t>
            </a:r>
            <a:endParaRPr b="1" sz="4500">
              <a:latin typeface="Work Sans"/>
              <a:ea typeface="Work Sans"/>
              <a:cs typeface="Work Sans"/>
              <a:sym typeface="Work Sans"/>
            </a:endParaRPr>
          </a:p>
        </p:txBody>
      </p:sp>
      <p:pic>
        <p:nvPicPr>
          <p:cNvPr id="675" name="Google Shape;675;p109"/>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pic>
        <p:nvPicPr>
          <p:cNvPr id="676" name="Google Shape;676;p109"/>
          <p:cNvPicPr preferRelativeResize="0"/>
          <p:nvPr/>
        </p:nvPicPr>
        <p:blipFill>
          <a:blip r:embed="rId5">
            <a:alphaModFix/>
          </a:blip>
          <a:stretch>
            <a:fillRect/>
          </a:stretch>
        </p:blipFill>
        <p:spPr>
          <a:xfrm>
            <a:off x="2319000" y="1138425"/>
            <a:ext cx="4697401" cy="36589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Google Shape;681;p110"/>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COUNT </a:t>
            </a:r>
            <a:endParaRPr b="1" sz="4500">
              <a:latin typeface="Work Sans"/>
              <a:ea typeface="Work Sans"/>
              <a:cs typeface="Work Sans"/>
              <a:sym typeface="Work Sans"/>
            </a:endParaRPr>
          </a:p>
        </p:txBody>
      </p:sp>
      <p:pic>
        <p:nvPicPr>
          <p:cNvPr id="682" name="Google Shape;682;p110"/>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pic>
        <p:nvPicPr>
          <p:cNvPr id="683" name="Google Shape;683;p110"/>
          <p:cNvPicPr preferRelativeResize="0"/>
          <p:nvPr/>
        </p:nvPicPr>
        <p:blipFill rotWithShape="1">
          <a:blip r:embed="rId5">
            <a:alphaModFix/>
          </a:blip>
          <a:srcRect b="0" l="2037" r="0" t="6480"/>
          <a:stretch/>
        </p:blipFill>
        <p:spPr>
          <a:xfrm>
            <a:off x="309375" y="1488900"/>
            <a:ext cx="7539226" cy="2262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7" name="Shape 687"/>
        <p:cNvGrpSpPr/>
        <p:nvPr/>
      </p:nvGrpSpPr>
      <p:grpSpPr>
        <a:xfrm>
          <a:off x="0" y="0"/>
          <a:ext cx="0" cy="0"/>
          <a:chOff x="0" y="0"/>
          <a:chExt cx="0" cy="0"/>
        </a:xfrm>
      </p:grpSpPr>
      <p:sp>
        <p:nvSpPr>
          <p:cNvPr id="688" name="Google Shape;688;p111"/>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SUM</a:t>
            </a:r>
            <a:r>
              <a:rPr b="1" lang="en" sz="4500">
                <a:solidFill>
                  <a:schemeClr val="dk1"/>
                </a:solidFill>
                <a:latin typeface="Anybody"/>
                <a:ea typeface="Anybody"/>
                <a:cs typeface="Anybody"/>
                <a:sym typeface="Anybody"/>
              </a:rPr>
              <a:t> </a:t>
            </a:r>
            <a:endParaRPr b="1" sz="4500">
              <a:latin typeface="Work Sans"/>
              <a:ea typeface="Work Sans"/>
              <a:cs typeface="Work Sans"/>
              <a:sym typeface="Work Sans"/>
            </a:endParaRPr>
          </a:p>
        </p:txBody>
      </p:sp>
      <p:pic>
        <p:nvPicPr>
          <p:cNvPr id="689" name="Google Shape;689;p111"/>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pic>
        <p:nvPicPr>
          <p:cNvPr id="690" name="Google Shape;690;p111"/>
          <p:cNvPicPr preferRelativeResize="0"/>
          <p:nvPr/>
        </p:nvPicPr>
        <p:blipFill>
          <a:blip r:embed="rId5">
            <a:alphaModFix/>
          </a:blip>
          <a:stretch>
            <a:fillRect/>
          </a:stretch>
        </p:blipFill>
        <p:spPr>
          <a:xfrm>
            <a:off x="738825" y="1754875"/>
            <a:ext cx="7099701" cy="1706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4" name="Shape 694"/>
        <p:cNvGrpSpPr/>
        <p:nvPr/>
      </p:nvGrpSpPr>
      <p:grpSpPr>
        <a:xfrm>
          <a:off x="0" y="0"/>
          <a:ext cx="0" cy="0"/>
          <a:chOff x="0" y="0"/>
          <a:chExt cx="0" cy="0"/>
        </a:xfrm>
      </p:grpSpPr>
      <p:sp>
        <p:nvSpPr>
          <p:cNvPr id="695" name="Google Shape;695;p112"/>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AVG</a:t>
            </a:r>
            <a:r>
              <a:rPr b="1" lang="en" sz="4500">
                <a:solidFill>
                  <a:schemeClr val="dk1"/>
                </a:solidFill>
                <a:latin typeface="Anybody"/>
                <a:ea typeface="Anybody"/>
                <a:cs typeface="Anybody"/>
                <a:sym typeface="Anybody"/>
              </a:rPr>
              <a:t> </a:t>
            </a:r>
            <a:endParaRPr b="1" sz="4500">
              <a:latin typeface="Work Sans"/>
              <a:ea typeface="Work Sans"/>
              <a:cs typeface="Work Sans"/>
              <a:sym typeface="Work Sans"/>
            </a:endParaRPr>
          </a:p>
        </p:txBody>
      </p:sp>
      <p:pic>
        <p:nvPicPr>
          <p:cNvPr id="696" name="Google Shape;696;p112"/>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pic>
        <p:nvPicPr>
          <p:cNvPr id="697" name="Google Shape;697;p112"/>
          <p:cNvPicPr preferRelativeResize="0"/>
          <p:nvPr/>
        </p:nvPicPr>
        <p:blipFill rotWithShape="1">
          <a:blip r:embed="rId5">
            <a:alphaModFix/>
          </a:blip>
          <a:srcRect b="8722" l="0" r="2085" t="10436"/>
          <a:stretch/>
        </p:blipFill>
        <p:spPr>
          <a:xfrm>
            <a:off x="152400" y="1453225"/>
            <a:ext cx="8654975" cy="182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1" name="Shape 701"/>
        <p:cNvGrpSpPr/>
        <p:nvPr/>
      </p:nvGrpSpPr>
      <p:grpSpPr>
        <a:xfrm>
          <a:off x="0" y="0"/>
          <a:ext cx="0" cy="0"/>
          <a:chOff x="0" y="0"/>
          <a:chExt cx="0" cy="0"/>
        </a:xfrm>
      </p:grpSpPr>
      <p:sp>
        <p:nvSpPr>
          <p:cNvPr id="702" name="Google Shape;702;p113"/>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MAX - MIN</a:t>
            </a:r>
            <a:r>
              <a:rPr b="1" lang="en" sz="4500">
                <a:solidFill>
                  <a:schemeClr val="dk1"/>
                </a:solidFill>
                <a:latin typeface="Anybody"/>
                <a:ea typeface="Anybody"/>
                <a:cs typeface="Anybody"/>
                <a:sym typeface="Anybody"/>
              </a:rPr>
              <a:t> </a:t>
            </a:r>
            <a:endParaRPr b="1" sz="4500">
              <a:latin typeface="Work Sans"/>
              <a:ea typeface="Work Sans"/>
              <a:cs typeface="Work Sans"/>
              <a:sym typeface="Work Sans"/>
            </a:endParaRPr>
          </a:p>
        </p:txBody>
      </p:sp>
      <p:pic>
        <p:nvPicPr>
          <p:cNvPr id="703" name="Google Shape;703;p113"/>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pic>
        <p:nvPicPr>
          <p:cNvPr id="704" name="Google Shape;704;p113"/>
          <p:cNvPicPr preferRelativeResize="0"/>
          <p:nvPr/>
        </p:nvPicPr>
        <p:blipFill>
          <a:blip r:embed="rId5">
            <a:alphaModFix/>
          </a:blip>
          <a:stretch>
            <a:fillRect/>
          </a:stretch>
        </p:blipFill>
        <p:spPr>
          <a:xfrm>
            <a:off x="152400" y="1332200"/>
            <a:ext cx="8839199" cy="30301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8" name="Shape 708"/>
        <p:cNvGrpSpPr/>
        <p:nvPr/>
      </p:nvGrpSpPr>
      <p:grpSpPr>
        <a:xfrm>
          <a:off x="0" y="0"/>
          <a:ext cx="0" cy="0"/>
          <a:chOff x="0" y="0"/>
          <a:chExt cx="0" cy="0"/>
        </a:xfrm>
      </p:grpSpPr>
      <p:sp>
        <p:nvSpPr>
          <p:cNvPr id="709" name="Google Shape;709;p114"/>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GROUP BY</a:t>
            </a:r>
            <a:endParaRPr b="1" sz="4500">
              <a:latin typeface="Work Sans"/>
              <a:ea typeface="Work Sans"/>
              <a:cs typeface="Work Sans"/>
              <a:sym typeface="Work Sans"/>
            </a:endParaRPr>
          </a:p>
        </p:txBody>
      </p:sp>
      <p:pic>
        <p:nvPicPr>
          <p:cNvPr id="710" name="Google Shape;710;p114"/>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pic>
        <p:nvPicPr>
          <p:cNvPr id="711" name="Google Shape;711;p114"/>
          <p:cNvPicPr preferRelativeResize="0"/>
          <p:nvPr/>
        </p:nvPicPr>
        <p:blipFill>
          <a:blip r:embed="rId5">
            <a:alphaModFix/>
          </a:blip>
          <a:stretch>
            <a:fillRect/>
          </a:stretch>
        </p:blipFill>
        <p:spPr>
          <a:xfrm>
            <a:off x="1165250" y="1329525"/>
            <a:ext cx="6699725" cy="2899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5" name="Shape 715"/>
        <p:cNvGrpSpPr/>
        <p:nvPr/>
      </p:nvGrpSpPr>
      <p:grpSpPr>
        <a:xfrm>
          <a:off x="0" y="0"/>
          <a:ext cx="0" cy="0"/>
          <a:chOff x="0" y="0"/>
          <a:chExt cx="0" cy="0"/>
        </a:xfrm>
      </p:grpSpPr>
      <p:sp>
        <p:nvSpPr>
          <p:cNvPr id="716" name="Google Shape;716;p115"/>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dk1"/>
                </a:solidFill>
                <a:latin typeface="Anybody"/>
                <a:ea typeface="Anybody"/>
                <a:cs typeface="Anybody"/>
                <a:sym typeface="Anybody"/>
              </a:rPr>
              <a:t>HAVING</a:t>
            </a:r>
            <a:endParaRPr b="1" sz="4500">
              <a:latin typeface="Work Sans"/>
              <a:ea typeface="Work Sans"/>
              <a:cs typeface="Work Sans"/>
              <a:sym typeface="Work Sans"/>
            </a:endParaRPr>
          </a:p>
        </p:txBody>
      </p:sp>
      <p:pic>
        <p:nvPicPr>
          <p:cNvPr id="717" name="Google Shape;717;p115"/>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pic>
        <p:nvPicPr>
          <p:cNvPr id="718" name="Google Shape;718;p115"/>
          <p:cNvPicPr preferRelativeResize="0"/>
          <p:nvPr/>
        </p:nvPicPr>
        <p:blipFill>
          <a:blip r:embed="rId5">
            <a:alphaModFix/>
          </a:blip>
          <a:stretch>
            <a:fillRect/>
          </a:stretch>
        </p:blipFill>
        <p:spPr>
          <a:xfrm>
            <a:off x="152400" y="1332200"/>
            <a:ext cx="8839200" cy="27337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89"/>
          <p:cNvPicPr preferRelativeResize="0"/>
          <p:nvPr/>
        </p:nvPicPr>
        <p:blipFill rotWithShape="1">
          <a:blip r:embed="rId3">
            <a:alphaModFix/>
          </a:blip>
          <a:srcRect b="0" l="0" r="0" t="0"/>
          <a:stretch/>
        </p:blipFill>
        <p:spPr>
          <a:xfrm>
            <a:off x="1679300" y="1350427"/>
            <a:ext cx="2643900" cy="294450"/>
          </a:xfrm>
          <a:prstGeom prst="rect">
            <a:avLst/>
          </a:prstGeom>
          <a:noFill/>
          <a:ln>
            <a:noFill/>
          </a:ln>
        </p:spPr>
      </p:pic>
      <p:sp>
        <p:nvSpPr>
          <p:cNvPr id="375" name="Google Shape;375;p89"/>
          <p:cNvSpPr txBox="1"/>
          <p:nvPr/>
        </p:nvSpPr>
        <p:spPr>
          <a:xfrm>
            <a:off x="0" y="1139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OBJETIVOS DE LA CLASE</a:t>
            </a:r>
            <a:endParaRPr b="1" sz="3600" u="none" cap="none" strike="noStrike">
              <a:solidFill>
                <a:schemeClr val="dk1"/>
              </a:solidFill>
              <a:latin typeface="Anybody"/>
              <a:ea typeface="Anybody"/>
              <a:cs typeface="Anybody"/>
              <a:sym typeface="Anybody"/>
            </a:endParaRPr>
          </a:p>
        </p:txBody>
      </p:sp>
      <p:sp>
        <p:nvSpPr>
          <p:cNvPr id="376" name="Google Shape;376;p89"/>
          <p:cNvSpPr txBox="1"/>
          <p:nvPr/>
        </p:nvSpPr>
        <p:spPr>
          <a:xfrm>
            <a:off x="2112500" y="2646813"/>
            <a:ext cx="624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Work Sans"/>
              <a:ea typeface="Work Sans"/>
              <a:cs typeface="Work Sans"/>
              <a:sym typeface="Work Sans"/>
            </a:endParaRPr>
          </a:p>
        </p:txBody>
      </p:sp>
      <p:sp>
        <p:nvSpPr>
          <p:cNvPr id="377" name="Google Shape;377;p89"/>
          <p:cNvSpPr txBox="1"/>
          <p:nvPr/>
        </p:nvSpPr>
        <p:spPr>
          <a:xfrm>
            <a:off x="0" y="2010763"/>
            <a:ext cx="9144000" cy="3981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None/>
            </a:pPr>
            <a:r>
              <a:rPr i="1" lang="en" sz="1800">
                <a:solidFill>
                  <a:schemeClr val="dk1"/>
                </a:solidFill>
                <a:highlight>
                  <a:schemeClr val="lt1"/>
                </a:highlight>
                <a:latin typeface="Anybody SemiBold"/>
                <a:ea typeface="Anybody SemiBold"/>
                <a:cs typeface="Anybody SemiBold"/>
                <a:sym typeface="Anybody SemiBold"/>
              </a:rPr>
              <a:t>Al finalizar esta lecture estarás en la </a:t>
            </a:r>
            <a:r>
              <a:rPr i="1" lang="en" sz="1800">
                <a:solidFill>
                  <a:schemeClr val="dk1"/>
                </a:solidFill>
                <a:highlight>
                  <a:schemeClr val="lt1"/>
                </a:highlight>
                <a:latin typeface="Anybody SemiBold"/>
                <a:ea typeface="Anybody SemiBold"/>
                <a:cs typeface="Anybody SemiBold"/>
                <a:sym typeface="Anybody SemiBold"/>
              </a:rPr>
              <a:t>capacidad</a:t>
            </a:r>
            <a:r>
              <a:rPr i="1" lang="en" sz="1800">
                <a:solidFill>
                  <a:schemeClr val="dk1"/>
                </a:solidFill>
                <a:highlight>
                  <a:schemeClr val="lt1"/>
                </a:highlight>
                <a:latin typeface="Anybody SemiBold"/>
                <a:ea typeface="Anybody SemiBold"/>
                <a:cs typeface="Anybody SemiBold"/>
                <a:sym typeface="Anybody SemiBold"/>
              </a:rPr>
              <a:t> de…</a:t>
            </a:r>
            <a:endParaRPr i="1" sz="1800">
              <a:solidFill>
                <a:schemeClr val="dk1"/>
              </a:solidFill>
              <a:highlight>
                <a:schemeClr val="lt1"/>
              </a:highlight>
              <a:latin typeface="Anybody SemiBold"/>
              <a:ea typeface="Anybody SemiBold"/>
              <a:cs typeface="Anybody SemiBold"/>
              <a:sym typeface="Anybody SemiBold"/>
            </a:endParaRPr>
          </a:p>
        </p:txBody>
      </p:sp>
      <p:sp>
        <p:nvSpPr>
          <p:cNvPr id="378" name="Google Shape;378;p89"/>
          <p:cNvSpPr txBox="1"/>
          <p:nvPr/>
        </p:nvSpPr>
        <p:spPr>
          <a:xfrm>
            <a:off x="1972975" y="4348425"/>
            <a:ext cx="5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9" name="Google Shape;379;p89"/>
          <p:cNvSpPr txBox="1"/>
          <p:nvPr/>
        </p:nvSpPr>
        <p:spPr>
          <a:xfrm>
            <a:off x="1629400" y="2931825"/>
            <a:ext cx="6890700" cy="86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1F1F1F"/>
                </a:solidFill>
                <a:highlight>
                  <a:srgbClr val="FFFFFF"/>
                </a:highlight>
                <a:latin typeface="Anybody"/>
                <a:ea typeface="Anybody"/>
                <a:cs typeface="Anybody"/>
                <a:sym typeface="Anybody"/>
              </a:rPr>
              <a:t>-</a:t>
            </a:r>
            <a:r>
              <a:rPr b="1" lang="en" sz="1600">
                <a:solidFill>
                  <a:srgbClr val="1F1F1F"/>
                </a:solidFill>
                <a:highlight>
                  <a:srgbClr val="FFFF00"/>
                </a:highlight>
                <a:latin typeface="Anybody"/>
                <a:ea typeface="Anybody"/>
                <a:cs typeface="Anybody"/>
                <a:sym typeface="Anybody"/>
              </a:rPr>
              <a:t>Comprender</a:t>
            </a:r>
            <a:r>
              <a:rPr b="1" lang="en" sz="1600">
                <a:solidFill>
                  <a:srgbClr val="1F1F1F"/>
                </a:solidFill>
                <a:highlight>
                  <a:srgbClr val="FFFFFF"/>
                </a:highlight>
                <a:latin typeface="Anybody"/>
                <a:ea typeface="Anybody"/>
                <a:cs typeface="Anybody"/>
                <a:sym typeface="Anybody"/>
              </a:rPr>
              <a:t> </a:t>
            </a:r>
            <a:r>
              <a:rPr lang="en" sz="1600">
                <a:solidFill>
                  <a:srgbClr val="1F1F1F"/>
                </a:solidFill>
                <a:highlight>
                  <a:srgbClr val="FFFFFF"/>
                </a:highlight>
                <a:latin typeface="Anybody"/>
                <a:ea typeface="Anybody"/>
                <a:cs typeface="Anybody"/>
                <a:sym typeface="Anybody"/>
              </a:rPr>
              <a:t>el concepto y características de los KPI.</a:t>
            </a:r>
            <a:endParaRPr sz="1600">
              <a:solidFill>
                <a:srgbClr val="1F1F1F"/>
              </a:solidFill>
              <a:highlight>
                <a:srgbClr val="FFFFFF"/>
              </a:highlight>
              <a:latin typeface="Anybody"/>
              <a:ea typeface="Anybody"/>
              <a:cs typeface="Anybody"/>
              <a:sym typeface="Anybody"/>
            </a:endParaRPr>
          </a:p>
          <a:p>
            <a:pPr indent="0" lvl="0" marL="0" rtl="0" algn="l">
              <a:lnSpc>
                <a:spcPct val="115000"/>
              </a:lnSpc>
              <a:spcBef>
                <a:spcPts val="1200"/>
              </a:spcBef>
              <a:spcAft>
                <a:spcPts val="1200"/>
              </a:spcAft>
              <a:buClr>
                <a:schemeClr val="dk1"/>
              </a:buClr>
              <a:buSzPts val="1100"/>
              <a:buFont typeface="Arial"/>
              <a:buNone/>
            </a:pPr>
            <a:r>
              <a:rPr lang="en" sz="1600">
                <a:solidFill>
                  <a:srgbClr val="1F1F1F"/>
                </a:solidFill>
                <a:highlight>
                  <a:schemeClr val="lt1"/>
                </a:highlight>
                <a:latin typeface="Anybody"/>
                <a:ea typeface="Anybody"/>
                <a:cs typeface="Anybody"/>
                <a:sym typeface="Anybody"/>
              </a:rPr>
              <a:t>-</a:t>
            </a:r>
            <a:r>
              <a:rPr b="1" lang="en" sz="1600">
                <a:solidFill>
                  <a:srgbClr val="1F1F1F"/>
                </a:solidFill>
                <a:highlight>
                  <a:srgbClr val="FFFF00"/>
                </a:highlight>
                <a:latin typeface="Anybody"/>
                <a:ea typeface="Anybody"/>
                <a:cs typeface="Anybody"/>
                <a:sym typeface="Anybody"/>
              </a:rPr>
              <a:t>Conocer</a:t>
            </a:r>
            <a:r>
              <a:rPr b="1" lang="en" sz="1600">
                <a:solidFill>
                  <a:srgbClr val="1F1F1F"/>
                </a:solidFill>
                <a:highlight>
                  <a:schemeClr val="lt1"/>
                </a:highlight>
                <a:latin typeface="Anybody"/>
                <a:ea typeface="Anybody"/>
                <a:cs typeface="Anybody"/>
                <a:sym typeface="Anybody"/>
              </a:rPr>
              <a:t> </a:t>
            </a:r>
            <a:r>
              <a:rPr lang="en" sz="1600">
                <a:solidFill>
                  <a:srgbClr val="1F1F1F"/>
                </a:solidFill>
                <a:highlight>
                  <a:schemeClr val="lt1"/>
                </a:highlight>
                <a:latin typeface="Anybody"/>
                <a:ea typeface="Anybody"/>
                <a:cs typeface="Anybody"/>
                <a:sym typeface="Anybody"/>
              </a:rPr>
              <a:t>algunos ejemplos de los KPI’s más importantes.</a:t>
            </a:r>
            <a:endParaRPr sz="1600">
              <a:solidFill>
                <a:srgbClr val="1F1F1F"/>
              </a:solidFill>
              <a:highlight>
                <a:srgbClr val="FFFFFF"/>
              </a:highlight>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2" name="Shape 722"/>
        <p:cNvGrpSpPr/>
        <p:nvPr/>
      </p:nvGrpSpPr>
      <p:grpSpPr>
        <a:xfrm>
          <a:off x="0" y="0"/>
          <a:ext cx="0" cy="0"/>
          <a:chOff x="0" y="0"/>
          <a:chExt cx="0" cy="0"/>
        </a:xfrm>
      </p:grpSpPr>
      <p:pic>
        <p:nvPicPr>
          <p:cNvPr id="723" name="Google Shape;723;p116"/>
          <p:cNvPicPr preferRelativeResize="0"/>
          <p:nvPr/>
        </p:nvPicPr>
        <p:blipFill>
          <a:blip r:embed="rId4">
            <a:alphaModFix/>
          </a:blip>
          <a:stretch>
            <a:fillRect/>
          </a:stretch>
        </p:blipFill>
        <p:spPr>
          <a:xfrm>
            <a:off x="8916812" y="659399"/>
            <a:ext cx="9525" cy="9525"/>
          </a:xfrm>
          <a:prstGeom prst="rect">
            <a:avLst/>
          </a:prstGeom>
          <a:noFill/>
          <a:ln>
            <a:noFill/>
          </a:ln>
        </p:spPr>
      </p:pic>
      <p:pic>
        <p:nvPicPr>
          <p:cNvPr id="724" name="Google Shape;724;p116"/>
          <p:cNvPicPr preferRelativeResize="0"/>
          <p:nvPr/>
        </p:nvPicPr>
        <p:blipFill>
          <a:blip r:embed="rId4">
            <a:alphaModFix/>
          </a:blip>
          <a:stretch>
            <a:fillRect/>
          </a:stretch>
        </p:blipFill>
        <p:spPr>
          <a:xfrm>
            <a:off x="8916812" y="821324"/>
            <a:ext cx="9525" cy="9525"/>
          </a:xfrm>
          <a:prstGeom prst="rect">
            <a:avLst/>
          </a:prstGeom>
          <a:noFill/>
          <a:ln>
            <a:noFill/>
          </a:ln>
        </p:spPr>
      </p:pic>
      <p:sp>
        <p:nvSpPr>
          <p:cNvPr id="725" name="Google Shape;725;p116"/>
          <p:cNvSpPr txBox="1"/>
          <p:nvPr/>
        </p:nvSpPr>
        <p:spPr>
          <a:xfrm>
            <a:off x="535900" y="512700"/>
            <a:ext cx="6968100" cy="8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222222"/>
                </a:solidFill>
                <a:latin typeface="Anybody"/>
                <a:ea typeface="Anybody"/>
                <a:cs typeface="Anybody"/>
                <a:sym typeface="Anybody"/>
              </a:rPr>
              <a:t>ORDEN DE LAS SENTENCIAS</a:t>
            </a:r>
            <a:endParaRPr b="1" sz="3500">
              <a:solidFill>
                <a:srgbClr val="222222"/>
              </a:solidFill>
              <a:latin typeface="Anybody"/>
              <a:ea typeface="Anybody"/>
              <a:cs typeface="Anybody"/>
              <a:sym typeface="Anybody"/>
            </a:endParaRPr>
          </a:p>
        </p:txBody>
      </p:sp>
      <p:grpSp>
        <p:nvGrpSpPr>
          <p:cNvPr id="726" name="Google Shape;726;p116"/>
          <p:cNvGrpSpPr/>
          <p:nvPr/>
        </p:nvGrpSpPr>
        <p:grpSpPr>
          <a:xfrm>
            <a:off x="200250" y="1513000"/>
            <a:ext cx="7652163" cy="677250"/>
            <a:chOff x="400500" y="3026000"/>
            <a:chExt cx="15304325" cy="1354500"/>
          </a:xfrm>
        </p:grpSpPr>
        <p:sp>
          <p:nvSpPr>
            <p:cNvPr id="727" name="Google Shape;727;p116"/>
            <p:cNvSpPr txBox="1"/>
            <p:nvPr/>
          </p:nvSpPr>
          <p:spPr>
            <a:xfrm>
              <a:off x="2877725" y="302600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SELECT</a:t>
              </a:r>
              <a:r>
                <a:rPr lang="en" sz="1800">
                  <a:solidFill>
                    <a:schemeClr val="dk1"/>
                  </a:solidFill>
                  <a:latin typeface="Anybody"/>
                  <a:ea typeface="Anybody"/>
                  <a:cs typeface="Anybody"/>
                  <a:sym typeface="Anybody"/>
                </a:rPr>
                <a:t>: definir los campos a mostrar en la consulta, cuando utilizamos (*) mostramos todos los campos.</a:t>
              </a:r>
              <a:endParaRPr sz="1800">
                <a:solidFill>
                  <a:schemeClr val="dk1"/>
                </a:solidFill>
                <a:latin typeface="Anybody Medium"/>
                <a:ea typeface="Anybody Medium"/>
                <a:cs typeface="Anybody Medium"/>
                <a:sym typeface="Anybody Medium"/>
              </a:endParaRPr>
            </a:p>
          </p:txBody>
        </p:sp>
        <p:sp>
          <p:nvSpPr>
            <p:cNvPr id="728" name="Google Shape;728;p116"/>
            <p:cNvSpPr txBox="1"/>
            <p:nvPr/>
          </p:nvSpPr>
          <p:spPr>
            <a:xfrm>
              <a:off x="400500" y="302600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01</a:t>
              </a:r>
              <a:endParaRPr sz="2000">
                <a:solidFill>
                  <a:srgbClr val="222222"/>
                </a:solidFill>
                <a:latin typeface="Inter SemiBold"/>
                <a:ea typeface="Inter SemiBold"/>
                <a:cs typeface="Inter SemiBold"/>
                <a:sym typeface="Inter SemiBold"/>
              </a:endParaRPr>
            </a:p>
          </p:txBody>
        </p:sp>
      </p:grpSp>
      <p:grpSp>
        <p:nvGrpSpPr>
          <p:cNvPr id="729" name="Google Shape;729;p116"/>
          <p:cNvGrpSpPr/>
          <p:nvPr/>
        </p:nvGrpSpPr>
        <p:grpSpPr>
          <a:xfrm>
            <a:off x="200250" y="2709331"/>
            <a:ext cx="7652163" cy="677256"/>
            <a:chOff x="400500" y="5418663"/>
            <a:chExt cx="15304325" cy="1354513"/>
          </a:xfrm>
        </p:grpSpPr>
        <p:sp>
          <p:nvSpPr>
            <p:cNvPr id="730" name="Google Shape;730;p116"/>
            <p:cNvSpPr txBox="1"/>
            <p:nvPr/>
          </p:nvSpPr>
          <p:spPr>
            <a:xfrm>
              <a:off x="2877725" y="5418663"/>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rgbClr val="1F1F1F"/>
                  </a:solidFill>
                  <a:latin typeface="Anybody"/>
                  <a:ea typeface="Anybody"/>
                  <a:cs typeface="Anybody"/>
                  <a:sym typeface="Anybody"/>
                </a:rPr>
                <a:t>FROM</a:t>
              </a:r>
              <a:r>
                <a:rPr lang="en" sz="1800">
                  <a:solidFill>
                    <a:srgbClr val="1F1F1F"/>
                  </a:solidFill>
                  <a:latin typeface="Anybody"/>
                  <a:ea typeface="Anybody"/>
                  <a:cs typeface="Anybody"/>
                  <a:sym typeface="Anybody"/>
                </a:rPr>
                <a:t>: establecer desde qué tabla se obtendrán los campos.</a:t>
              </a:r>
              <a:endParaRPr sz="1800">
                <a:solidFill>
                  <a:srgbClr val="1F1F1F"/>
                </a:solidFill>
                <a:latin typeface="Anybody Medium"/>
                <a:ea typeface="Anybody Medium"/>
                <a:cs typeface="Anybody Medium"/>
                <a:sym typeface="Anybody Medium"/>
              </a:endParaRPr>
            </a:p>
          </p:txBody>
        </p:sp>
        <p:sp>
          <p:nvSpPr>
            <p:cNvPr id="731" name="Google Shape;731;p116"/>
            <p:cNvSpPr txBox="1"/>
            <p:nvPr/>
          </p:nvSpPr>
          <p:spPr>
            <a:xfrm>
              <a:off x="400500" y="5418675"/>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02</a:t>
              </a:r>
              <a:endParaRPr sz="2000">
                <a:solidFill>
                  <a:srgbClr val="222222"/>
                </a:solidFill>
                <a:latin typeface="Inter SemiBold"/>
                <a:ea typeface="Inter SemiBold"/>
                <a:cs typeface="Inter SemiBold"/>
                <a:sym typeface="Inter SemiBold"/>
              </a:endParaRPr>
            </a:p>
          </p:txBody>
        </p:sp>
      </p:grpSp>
      <p:grpSp>
        <p:nvGrpSpPr>
          <p:cNvPr id="732" name="Google Shape;732;p116"/>
          <p:cNvGrpSpPr/>
          <p:nvPr/>
        </p:nvGrpSpPr>
        <p:grpSpPr>
          <a:xfrm>
            <a:off x="200250" y="3905675"/>
            <a:ext cx="7652163" cy="677250"/>
            <a:chOff x="400500" y="7811350"/>
            <a:chExt cx="15304325" cy="1354500"/>
          </a:xfrm>
        </p:grpSpPr>
        <p:sp>
          <p:nvSpPr>
            <p:cNvPr id="733" name="Google Shape;733;p116"/>
            <p:cNvSpPr txBox="1"/>
            <p:nvPr/>
          </p:nvSpPr>
          <p:spPr>
            <a:xfrm>
              <a:off x="2877725" y="781135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WHERE</a:t>
              </a:r>
              <a:r>
                <a:rPr lang="en" sz="1800">
                  <a:solidFill>
                    <a:schemeClr val="dk1"/>
                  </a:solidFill>
                  <a:latin typeface="Anybody"/>
                  <a:ea typeface="Anybody"/>
                  <a:cs typeface="Anybody"/>
                  <a:sym typeface="Anybody"/>
                </a:rPr>
                <a:t>: Condiciones de filtro.</a:t>
              </a:r>
              <a:endParaRPr sz="1800">
                <a:solidFill>
                  <a:schemeClr val="dk1"/>
                </a:solidFill>
                <a:latin typeface="Anybody Medium"/>
                <a:ea typeface="Anybody Medium"/>
                <a:cs typeface="Anybody Medium"/>
                <a:sym typeface="Anybody Medium"/>
              </a:endParaRPr>
            </a:p>
          </p:txBody>
        </p:sp>
        <p:sp>
          <p:nvSpPr>
            <p:cNvPr id="734" name="Google Shape;734;p116"/>
            <p:cNvSpPr txBox="1"/>
            <p:nvPr/>
          </p:nvSpPr>
          <p:spPr>
            <a:xfrm>
              <a:off x="400500" y="781135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03</a:t>
              </a:r>
              <a:endParaRPr sz="2000">
                <a:solidFill>
                  <a:srgbClr val="222222"/>
                </a:solidFill>
                <a:latin typeface="Inter SemiBold"/>
                <a:ea typeface="Inter SemiBold"/>
                <a:cs typeface="Inter SemiBold"/>
                <a:sym typeface="Inter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726"/>
                                        </p:tgtEl>
                                        <p:attrNameLst>
                                          <p:attrName>style.visibility</p:attrName>
                                        </p:attrNameLst>
                                      </p:cBhvr>
                                      <p:to>
                                        <p:strVal val="visible"/>
                                      </p:to>
                                    </p:set>
                                    <p:anim calcmode="lin" valueType="num">
                                      <p:cBhvr additive="base">
                                        <p:cTn dur="1000"/>
                                        <p:tgtEl>
                                          <p:spTgt spid="72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729"/>
                                        </p:tgtEl>
                                        <p:attrNameLst>
                                          <p:attrName>style.visibility</p:attrName>
                                        </p:attrNameLst>
                                      </p:cBhvr>
                                      <p:to>
                                        <p:strVal val="visible"/>
                                      </p:to>
                                    </p:set>
                                    <p:anim calcmode="lin" valueType="num">
                                      <p:cBhvr additive="base">
                                        <p:cTn dur="1000"/>
                                        <p:tgtEl>
                                          <p:spTgt spid="72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732"/>
                                        </p:tgtEl>
                                        <p:attrNameLst>
                                          <p:attrName>style.visibility</p:attrName>
                                        </p:attrNameLst>
                                      </p:cBhvr>
                                      <p:to>
                                        <p:strVal val="visible"/>
                                      </p:to>
                                    </p:set>
                                    <p:anim calcmode="lin" valueType="num">
                                      <p:cBhvr additive="base">
                                        <p:cTn dur="1000"/>
                                        <p:tgtEl>
                                          <p:spTgt spid="7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8" name="Shape 738"/>
        <p:cNvGrpSpPr/>
        <p:nvPr/>
      </p:nvGrpSpPr>
      <p:grpSpPr>
        <a:xfrm>
          <a:off x="0" y="0"/>
          <a:ext cx="0" cy="0"/>
          <a:chOff x="0" y="0"/>
          <a:chExt cx="0" cy="0"/>
        </a:xfrm>
      </p:grpSpPr>
      <p:pic>
        <p:nvPicPr>
          <p:cNvPr id="739" name="Google Shape;739;p117"/>
          <p:cNvPicPr preferRelativeResize="0"/>
          <p:nvPr/>
        </p:nvPicPr>
        <p:blipFill>
          <a:blip r:embed="rId4">
            <a:alphaModFix/>
          </a:blip>
          <a:stretch>
            <a:fillRect/>
          </a:stretch>
        </p:blipFill>
        <p:spPr>
          <a:xfrm>
            <a:off x="8916812" y="659399"/>
            <a:ext cx="9525" cy="9525"/>
          </a:xfrm>
          <a:prstGeom prst="rect">
            <a:avLst/>
          </a:prstGeom>
          <a:noFill/>
          <a:ln>
            <a:noFill/>
          </a:ln>
        </p:spPr>
      </p:pic>
      <p:pic>
        <p:nvPicPr>
          <p:cNvPr id="740" name="Google Shape;740;p117"/>
          <p:cNvPicPr preferRelativeResize="0"/>
          <p:nvPr/>
        </p:nvPicPr>
        <p:blipFill>
          <a:blip r:embed="rId4">
            <a:alphaModFix/>
          </a:blip>
          <a:stretch>
            <a:fillRect/>
          </a:stretch>
        </p:blipFill>
        <p:spPr>
          <a:xfrm>
            <a:off x="8916812" y="821324"/>
            <a:ext cx="9525" cy="9525"/>
          </a:xfrm>
          <a:prstGeom prst="rect">
            <a:avLst/>
          </a:prstGeom>
          <a:noFill/>
          <a:ln>
            <a:noFill/>
          </a:ln>
        </p:spPr>
      </p:pic>
      <p:sp>
        <p:nvSpPr>
          <p:cNvPr id="741" name="Google Shape;741;p117"/>
          <p:cNvSpPr txBox="1"/>
          <p:nvPr/>
        </p:nvSpPr>
        <p:spPr>
          <a:xfrm>
            <a:off x="535900" y="512700"/>
            <a:ext cx="6968100" cy="8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222222"/>
                </a:solidFill>
                <a:latin typeface="Anybody"/>
                <a:ea typeface="Anybody"/>
                <a:cs typeface="Anybody"/>
                <a:sym typeface="Anybody"/>
              </a:rPr>
              <a:t>ORDEN DE LAS SENTENCIAS</a:t>
            </a:r>
            <a:endParaRPr b="1" sz="3500">
              <a:solidFill>
                <a:srgbClr val="222222"/>
              </a:solidFill>
              <a:latin typeface="Anybody"/>
              <a:ea typeface="Anybody"/>
              <a:cs typeface="Anybody"/>
              <a:sym typeface="Anybody"/>
            </a:endParaRPr>
          </a:p>
        </p:txBody>
      </p:sp>
      <p:grpSp>
        <p:nvGrpSpPr>
          <p:cNvPr id="742" name="Google Shape;742;p117"/>
          <p:cNvGrpSpPr/>
          <p:nvPr/>
        </p:nvGrpSpPr>
        <p:grpSpPr>
          <a:xfrm>
            <a:off x="200250" y="1513000"/>
            <a:ext cx="7652163" cy="677250"/>
            <a:chOff x="400500" y="3026000"/>
            <a:chExt cx="15304325" cy="1354500"/>
          </a:xfrm>
        </p:grpSpPr>
        <p:sp>
          <p:nvSpPr>
            <p:cNvPr id="743" name="Google Shape;743;p117"/>
            <p:cNvSpPr txBox="1"/>
            <p:nvPr/>
          </p:nvSpPr>
          <p:spPr>
            <a:xfrm>
              <a:off x="2877725" y="302600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GROUP BY:</a:t>
              </a:r>
              <a:r>
                <a:rPr lang="en" sz="1800">
                  <a:solidFill>
                    <a:schemeClr val="dk1"/>
                  </a:solidFill>
                  <a:latin typeface="Anybody"/>
                  <a:ea typeface="Anybody"/>
                  <a:cs typeface="Anybody"/>
                  <a:sym typeface="Anybody"/>
                </a:rPr>
                <a:t> Agrupar los campos en caso de tener funciones de agregación en SELECT.</a:t>
              </a:r>
              <a:endParaRPr sz="1800">
                <a:solidFill>
                  <a:schemeClr val="dk1"/>
                </a:solidFill>
                <a:latin typeface="Anybody Medium"/>
                <a:ea typeface="Anybody Medium"/>
                <a:cs typeface="Anybody Medium"/>
                <a:sym typeface="Anybody Medium"/>
              </a:endParaRPr>
            </a:p>
          </p:txBody>
        </p:sp>
        <p:sp>
          <p:nvSpPr>
            <p:cNvPr id="744" name="Google Shape;744;p117"/>
            <p:cNvSpPr txBox="1"/>
            <p:nvPr/>
          </p:nvSpPr>
          <p:spPr>
            <a:xfrm>
              <a:off x="400500" y="302600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04</a:t>
              </a:r>
              <a:endParaRPr sz="2000">
                <a:solidFill>
                  <a:srgbClr val="222222"/>
                </a:solidFill>
                <a:latin typeface="Inter SemiBold"/>
                <a:ea typeface="Inter SemiBold"/>
                <a:cs typeface="Inter SemiBold"/>
                <a:sym typeface="Inter SemiBold"/>
              </a:endParaRPr>
            </a:p>
          </p:txBody>
        </p:sp>
      </p:grpSp>
      <p:grpSp>
        <p:nvGrpSpPr>
          <p:cNvPr id="745" name="Google Shape;745;p117"/>
          <p:cNvGrpSpPr/>
          <p:nvPr/>
        </p:nvGrpSpPr>
        <p:grpSpPr>
          <a:xfrm>
            <a:off x="200250" y="2709331"/>
            <a:ext cx="7652163" cy="677256"/>
            <a:chOff x="400500" y="5418663"/>
            <a:chExt cx="15304325" cy="1354513"/>
          </a:xfrm>
        </p:grpSpPr>
        <p:sp>
          <p:nvSpPr>
            <p:cNvPr id="746" name="Google Shape;746;p117"/>
            <p:cNvSpPr txBox="1"/>
            <p:nvPr/>
          </p:nvSpPr>
          <p:spPr>
            <a:xfrm>
              <a:off x="2877725" y="5418663"/>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600">
                  <a:solidFill>
                    <a:schemeClr val="dk1"/>
                  </a:solidFill>
                  <a:latin typeface="Anybody"/>
                  <a:ea typeface="Anybody"/>
                  <a:cs typeface="Anybody"/>
                  <a:sym typeface="Anybody"/>
                </a:rPr>
                <a:t>HAVING</a:t>
              </a:r>
              <a:r>
                <a:rPr lang="en" sz="1600">
                  <a:solidFill>
                    <a:schemeClr val="dk1"/>
                  </a:solidFill>
                  <a:latin typeface="Anybody"/>
                  <a:ea typeface="Anybody"/>
                  <a:cs typeface="Anybody"/>
                  <a:sym typeface="Anybody"/>
                </a:rPr>
                <a:t>: Se establecen filtros sobre los campos agregados, es importante agrupar antes de filtrar con HAVING.</a:t>
              </a:r>
              <a:endParaRPr sz="1600">
                <a:solidFill>
                  <a:schemeClr val="dk1"/>
                </a:solidFill>
                <a:latin typeface="Anybody Medium"/>
                <a:ea typeface="Anybody Medium"/>
                <a:cs typeface="Anybody Medium"/>
                <a:sym typeface="Anybody Medium"/>
              </a:endParaRPr>
            </a:p>
          </p:txBody>
        </p:sp>
        <p:sp>
          <p:nvSpPr>
            <p:cNvPr id="747" name="Google Shape;747;p117"/>
            <p:cNvSpPr txBox="1"/>
            <p:nvPr/>
          </p:nvSpPr>
          <p:spPr>
            <a:xfrm>
              <a:off x="400500" y="5418675"/>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05</a:t>
              </a:r>
              <a:endParaRPr sz="2000">
                <a:solidFill>
                  <a:srgbClr val="222222"/>
                </a:solidFill>
                <a:latin typeface="Inter SemiBold"/>
                <a:ea typeface="Inter SemiBold"/>
                <a:cs typeface="Inter SemiBold"/>
                <a:sym typeface="Inter SemiBold"/>
              </a:endParaRPr>
            </a:p>
          </p:txBody>
        </p:sp>
      </p:grpSp>
      <p:grpSp>
        <p:nvGrpSpPr>
          <p:cNvPr id="748" name="Google Shape;748;p117"/>
          <p:cNvGrpSpPr/>
          <p:nvPr/>
        </p:nvGrpSpPr>
        <p:grpSpPr>
          <a:xfrm>
            <a:off x="200250" y="3905675"/>
            <a:ext cx="7652163" cy="677250"/>
            <a:chOff x="400500" y="7811350"/>
            <a:chExt cx="15304325" cy="1354500"/>
          </a:xfrm>
        </p:grpSpPr>
        <p:sp>
          <p:nvSpPr>
            <p:cNvPr id="749" name="Google Shape;749;p117"/>
            <p:cNvSpPr txBox="1"/>
            <p:nvPr/>
          </p:nvSpPr>
          <p:spPr>
            <a:xfrm>
              <a:off x="2877725" y="781135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ORDER BY:</a:t>
              </a:r>
              <a:r>
                <a:rPr lang="en" sz="1800">
                  <a:solidFill>
                    <a:schemeClr val="dk1"/>
                  </a:solidFill>
                  <a:latin typeface="Anybody"/>
                  <a:ea typeface="Anybody"/>
                  <a:cs typeface="Anybody"/>
                  <a:sym typeface="Anybody"/>
                </a:rPr>
                <a:t> Por último, ordenamos según los criterios necesarios.</a:t>
              </a:r>
              <a:endParaRPr sz="1800">
                <a:solidFill>
                  <a:schemeClr val="dk1"/>
                </a:solidFill>
                <a:latin typeface="Anybody Medium"/>
                <a:ea typeface="Anybody Medium"/>
                <a:cs typeface="Anybody Medium"/>
                <a:sym typeface="Anybody Medium"/>
              </a:endParaRPr>
            </a:p>
          </p:txBody>
        </p:sp>
        <p:sp>
          <p:nvSpPr>
            <p:cNvPr id="750" name="Google Shape;750;p117"/>
            <p:cNvSpPr txBox="1"/>
            <p:nvPr/>
          </p:nvSpPr>
          <p:spPr>
            <a:xfrm>
              <a:off x="400500" y="781135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06</a:t>
              </a:r>
              <a:endParaRPr sz="2000">
                <a:solidFill>
                  <a:srgbClr val="222222"/>
                </a:solidFill>
                <a:latin typeface="Inter SemiBold"/>
                <a:ea typeface="Inter SemiBold"/>
                <a:cs typeface="Inter SemiBold"/>
                <a:sym typeface="Inter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1000"/>
                                        <p:tgtEl>
                                          <p:spTgt spid="74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748"/>
                                        </p:tgtEl>
                                        <p:attrNameLst>
                                          <p:attrName>style.visibility</p:attrName>
                                        </p:attrNameLst>
                                      </p:cBhvr>
                                      <p:to>
                                        <p:strVal val="visible"/>
                                      </p:to>
                                    </p:set>
                                    <p:anim calcmode="lin" valueType="num">
                                      <p:cBhvr additive="base">
                                        <p:cTn dur="1000"/>
                                        <p:tgtEl>
                                          <p:spTgt spid="7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4" name="Shape 754"/>
        <p:cNvGrpSpPr/>
        <p:nvPr/>
      </p:nvGrpSpPr>
      <p:grpSpPr>
        <a:xfrm>
          <a:off x="0" y="0"/>
          <a:ext cx="0" cy="0"/>
          <a:chOff x="0" y="0"/>
          <a:chExt cx="0" cy="0"/>
        </a:xfrm>
      </p:grpSpPr>
      <p:sp>
        <p:nvSpPr>
          <p:cNvPr id="755" name="Google Shape;755;p118"/>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Resumen</a:t>
            </a:r>
            <a:endParaRPr b="1" i="0" sz="4800" u="none" cap="none" strike="noStrike">
              <a:solidFill>
                <a:schemeClr val="dk1"/>
              </a:solidFill>
              <a:latin typeface="Anybody"/>
              <a:ea typeface="Anybody"/>
              <a:cs typeface="Anybody"/>
              <a:sym typeface="Anybod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9" name="Shape 759"/>
        <p:cNvGrpSpPr/>
        <p:nvPr/>
      </p:nvGrpSpPr>
      <p:grpSpPr>
        <a:xfrm>
          <a:off x="0" y="0"/>
          <a:ext cx="0" cy="0"/>
          <a:chOff x="0" y="0"/>
          <a:chExt cx="0" cy="0"/>
        </a:xfrm>
      </p:grpSpPr>
      <p:sp>
        <p:nvSpPr>
          <p:cNvPr id="760" name="Google Shape;760;p119"/>
          <p:cNvSpPr txBox="1"/>
          <p:nvPr/>
        </p:nvSpPr>
        <p:spPr>
          <a:xfrm flipH="1" rot="-119787">
            <a:off x="1846495" y="1877574"/>
            <a:ext cx="5451009" cy="1388351"/>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None/>
            </a:pPr>
            <a:r>
              <a:rPr b="1" lang="en" sz="4600">
                <a:solidFill>
                  <a:schemeClr val="lt1"/>
                </a:solidFill>
                <a:latin typeface="Anybody"/>
                <a:ea typeface="Anybody"/>
                <a:cs typeface="Anybody"/>
                <a:sym typeface="Anybody"/>
              </a:rPr>
              <a:t>¿Preguntas?</a:t>
            </a:r>
            <a:endParaRPr b="1" sz="4600">
              <a:solidFill>
                <a:schemeClr val="lt1"/>
              </a:solidFill>
              <a:latin typeface="Anybody"/>
              <a:ea typeface="Anybody"/>
              <a:cs typeface="Anybody"/>
              <a:sym typeface="Anybody"/>
            </a:endParaRPr>
          </a:p>
          <a:p>
            <a:pPr indent="457200" lvl="0" marL="0" rtl="0" algn="ctr">
              <a:lnSpc>
                <a:spcPct val="85000"/>
              </a:lnSpc>
              <a:spcBef>
                <a:spcPts val="0"/>
              </a:spcBef>
              <a:spcAft>
                <a:spcPts val="0"/>
              </a:spcAft>
              <a:buNone/>
            </a:pPr>
            <a:r>
              <a:rPr lang="en" sz="4600">
                <a:solidFill>
                  <a:srgbClr val="FFFF00"/>
                </a:solidFill>
                <a:latin typeface="Anybody Black"/>
                <a:ea typeface="Anybody Black"/>
                <a:cs typeface="Anybody Black"/>
                <a:sym typeface="Anybody Black"/>
              </a:rPr>
              <a:t>¿Dudas</a:t>
            </a:r>
            <a:endParaRPr sz="4600">
              <a:solidFill>
                <a:srgbClr val="FFFF00"/>
              </a:solidFill>
              <a:latin typeface="Anybody Black"/>
              <a:ea typeface="Anybody Black"/>
              <a:cs typeface="Anybody Black"/>
              <a:sym typeface="Anybody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4" name="Shape 764"/>
        <p:cNvGrpSpPr/>
        <p:nvPr/>
      </p:nvGrpSpPr>
      <p:grpSpPr>
        <a:xfrm>
          <a:off x="0" y="0"/>
          <a:ext cx="0" cy="0"/>
          <a:chOff x="0" y="0"/>
          <a:chExt cx="0" cy="0"/>
        </a:xfrm>
      </p:grpSpPr>
      <p:sp>
        <p:nvSpPr>
          <p:cNvPr id="765" name="Google Shape;765;p120"/>
          <p:cNvSpPr txBox="1"/>
          <p:nvPr/>
        </p:nvSpPr>
        <p:spPr>
          <a:xfrm>
            <a:off x="862800" y="433500"/>
            <a:ext cx="7418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Resumen </a:t>
            </a:r>
            <a:endParaRPr b="1" i="0" sz="2200" u="none" cap="none" strike="noStrike">
              <a:solidFill>
                <a:srgbClr val="000000"/>
              </a:solidFill>
              <a:latin typeface="Lato"/>
              <a:ea typeface="Lato"/>
              <a:cs typeface="Lato"/>
              <a:sym typeface="Lato"/>
            </a:endParaRPr>
          </a:p>
        </p:txBody>
      </p:sp>
      <p:grpSp>
        <p:nvGrpSpPr>
          <p:cNvPr id="766" name="Google Shape;766;p120"/>
          <p:cNvGrpSpPr/>
          <p:nvPr/>
        </p:nvGrpSpPr>
        <p:grpSpPr>
          <a:xfrm>
            <a:off x="127902" y="1129250"/>
            <a:ext cx="8656698" cy="770400"/>
            <a:chOff x="127902" y="1129250"/>
            <a:chExt cx="8656698" cy="770400"/>
          </a:xfrm>
        </p:grpSpPr>
        <p:sp>
          <p:nvSpPr>
            <p:cNvPr id="767" name="Google Shape;767;p120"/>
            <p:cNvSpPr txBox="1"/>
            <p:nvPr/>
          </p:nvSpPr>
          <p:spPr>
            <a:xfrm>
              <a:off x="459600" y="1129250"/>
              <a:ext cx="8325000" cy="770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latin typeface="Work Sans Light"/>
                <a:ea typeface="Work Sans Light"/>
                <a:cs typeface="Work Sans Light"/>
                <a:sym typeface="Work Sans Light"/>
              </a:endParaRPr>
            </a:p>
          </p:txBody>
        </p:sp>
        <p:pic>
          <p:nvPicPr>
            <p:cNvPr id="768" name="Google Shape;768;p120"/>
            <p:cNvPicPr preferRelativeResize="0"/>
            <p:nvPr/>
          </p:nvPicPr>
          <p:blipFill rotWithShape="1">
            <a:blip r:embed="rId3">
              <a:alphaModFix/>
            </a:blip>
            <a:srcRect b="0" l="0" r="0" t="0"/>
            <a:stretch/>
          </p:blipFill>
          <p:spPr>
            <a:xfrm>
              <a:off x="127902" y="1244277"/>
              <a:ext cx="278250" cy="278250"/>
            </a:xfrm>
            <a:prstGeom prst="rect">
              <a:avLst/>
            </a:prstGeom>
            <a:noFill/>
            <a:ln>
              <a:noFill/>
            </a:ln>
          </p:spPr>
        </p:pic>
      </p:grpSp>
      <p:grpSp>
        <p:nvGrpSpPr>
          <p:cNvPr id="769" name="Google Shape;769;p120"/>
          <p:cNvGrpSpPr/>
          <p:nvPr/>
        </p:nvGrpSpPr>
        <p:grpSpPr>
          <a:xfrm>
            <a:off x="127902" y="2360991"/>
            <a:ext cx="8656698" cy="770400"/>
            <a:chOff x="127902" y="1801341"/>
            <a:chExt cx="8656698" cy="770400"/>
          </a:xfrm>
        </p:grpSpPr>
        <p:pic>
          <p:nvPicPr>
            <p:cNvPr id="770" name="Google Shape;770;p120"/>
            <p:cNvPicPr preferRelativeResize="0"/>
            <p:nvPr/>
          </p:nvPicPr>
          <p:blipFill rotWithShape="1">
            <a:blip r:embed="rId3">
              <a:alphaModFix/>
            </a:blip>
            <a:srcRect b="0" l="0" r="0" t="0"/>
            <a:stretch/>
          </p:blipFill>
          <p:spPr>
            <a:xfrm>
              <a:off x="127902" y="1934502"/>
              <a:ext cx="278250" cy="278250"/>
            </a:xfrm>
            <a:prstGeom prst="rect">
              <a:avLst/>
            </a:prstGeom>
            <a:noFill/>
            <a:ln>
              <a:noFill/>
            </a:ln>
          </p:spPr>
        </p:pic>
        <p:sp>
          <p:nvSpPr>
            <p:cNvPr id="771" name="Google Shape;771;p120"/>
            <p:cNvSpPr txBox="1"/>
            <p:nvPr/>
          </p:nvSpPr>
          <p:spPr>
            <a:xfrm>
              <a:off x="459600" y="1801341"/>
              <a:ext cx="8325000" cy="77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highlight>
                  <a:schemeClr val="lt1"/>
                </a:highlight>
                <a:latin typeface="Work Sans Light"/>
                <a:ea typeface="Work Sans Light"/>
                <a:cs typeface="Work Sans Light"/>
                <a:sym typeface="Work Sans Light"/>
              </a:endParaRPr>
            </a:p>
          </p:txBody>
        </p:sp>
      </p:grpSp>
      <p:grpSp>
        <p:nvGrpSpPr>
          <p:cNvPr id="772" name="Google Shape;772;p120"/>
          <p:cNvGrpSpPr/>
          <p:nvPr/>
        </p:nvGrpSpPr>
        <p:grpSpPr>
          <a:xfrm>
            <a:off x="127902" y="3592750"/>
            <a:ext cx="8656698" cy="590700"/>
            <a:chOff x="127902" y="2891100"/>
            <a:chExt cx="8656698" cy="590700"/>
          </a:xfrm>
        </p:grpSpPr>
        <p:pic>
          <p:nvPicPr>
            <p:cNvPr id="773" name="Google Shape;773;p120"/>
            <p:cNvPicPr preferRelativeResize="0"/>
            <p:nvPr/>
          </p:nvPicPr>
          <p:blipFill rotWithShape="1">
            <a:blip r:embed="rId3">
              <a:alphaModFix/>
            </a:blip>
            <a:srcRect b="0" l="0" r="0" t="0"/>
            <a:stretch/>
          </p:blipFill>
          <p:spPr>
            <a:xfrm>
              <a:off x="127902" y="2996302"/>
              <a:ext cx="278250" cy="278250"/>
            </a:xfrm>
            <a:prstGeom prst="rect">
              <a:avLst/>
            </a:prstGeom>
            <a:noFill/>
            <a:ln>
              <a:noFill/>
            </a:ln>
          </p:spPr>
        </p:pic>
        <p:sp>
          <p:nvSpPr>
            <p:cNvPr id="774" name="Google Shape;774;p120"/>
            <p:cNvSpPr txBox="1"/>
            <p:nvPr/>
          </p:nvSpPr>
          <p:spPr>
            <a:xfrm>
              <a:off x="459600" y="2891100"/>
              <a:ext cx="8325000" cy="59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2000">
                <a:solidFill>
                  <a:schemeClr val="dk1"/>
                </a:solidFill>
                <a:highlight>
                  <a:schemeClr val="lt1"/>
                </a:highlight>
                <a:latin typeface="Lato Light"/>
                <a:ea typeface="Lato Light"/>
                <a:cs typeface="Lato Light"/>
                <a:sym typeface="La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1000"/>
                                        <p:tgtEl>
                                          <p:spTgt spid="7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2"/>
                                        </p:tgtEl>
                                        <p:attrNameLst>
                                          <p:attrName>style.visibility</p:attrName>
                                        </p:attrNameLst>
                                      </p:cBhvr>
                                      <p:to>
                                        <p:strVal val="visible"/>
                                      </p:to>
                                    </p:set>
                                    <p:anim calcmode="lin" valueType="num">
                                      <p:cBhvr additive="base">
                                        <p:cTn dur="1000"/>
                                        <p:tgtEl>
                                          <p:spTgt spid="7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8" name="Shape 778"/>
        <p:cNvGrpSpPr/>
        <p:nvPr/>
      </p:nvGrpSpPr>
      <p:grpSpPr>
        <a:xfrm>
          <a:off x="0" y="0"/>
          <a:ext cx="0" cy="0"/>
          <a:chOff x="0" y="0"/>
          <a:chExt cx="0" cy="0"/>
        </a:xfrm>
      </p:grpSpPr>
      <p:sp>
        <p:nvSpPr>
          <p:cNvPr id="779" name="Google Shape;779;p121"/>
          <p:cNvSpPr txBox="1"/>
          <p:nvPr/>
        </p:nvSpPr>
        <p:spPr>
          <a:xfrm flipH="1" rot="-60343">
            <a:off x="1674899" y="923272"/>
            <a:ext cx="5794193" cy="1597744"/>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n" sz="5400">
                <a:solidFill>
                  <a:srgbClr val="222222"/>
                </a:solidFill>
                <a:latin typeface="Anybody"/>
                <a:ea typeface="Anybody"/>
                <a:cs typeface="Anybody"/>
                <a:sym typeface="Anybody"/>
              </a:rPr>
              <a:t>¿Alguien dijo Homework?</a:t>
            </a:r>
            <a:endParaRPr sz="5400">
              <a:solidFill>
                <a:srgbClr val="222222"/>
              </a:solidFill>
              <a:latin typeface="Anybody Black"/>
              <a:ea typeface="Anybody Black"/>
              <a:cs typeface="Anybody Black"/>
              <a:sym typeface="Anybody Black"/>
            </a:endParaRPr>
          </a:p>
        </p:txBody>
      </p:sp>
      <p:sp>
        <p:nvSpPr>
          <p:cNvPr id="780" name="Google Shape;780;p121"/>
          <p:cNvSpPr/>
          <p:nvPr/>
        </p:nvSpPr>
        <p:spPr>
          <a:xfrm rot="59969">
            <a:off x="1828840" y="2398999"/>
            <a:ext cx="5486335" cy="457272"/>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pic>
        <p:nvPicPr>
          <p:cNvPr id="781" name="Google Shape;781;p121"/>
          <p:cNvPicPr preferRelativeResize="0"/>
          <p:nvPr/>
        </p:nvPicPr>
        <p:blipFill>
          <a:blip r:embed="rId4">
            <a:alphaModFix/>
          </a:blip>
          <a:stretch>
            <a:fillRect/>
          </a:stretch>
        </p:blipFill>
        <p:spPr>
          <a:xfrm>
            <a:off x="3635026" y="2351175"/>
            <a:ext cx="2315198" cy="2051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5" name="Shape 785"/>
        <p:cNvGrpSpPr/>
        <p:nvPr/>
      </p:nvGrpSpPr>
      <p:grpSpPr>
        <a:xfrm>
          <a:off x="0" y="0"/>
          <a:ext cx="0" cy="0"/>
          <a:chOff x="0" y="0"/>
          <a:chExt cx="0" cy="0"/>
        </a:xfrm>
      </p:grpSpPr>
      <p:pic>
        <p:nvPicPr>
          <p:cNvPr id="786" name="Google Shape;786;p122"/>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787" name="Google Shape;787;p122"/>
          <p:cNvSpPr txBox="1"/>
          <p:nvPr/>
        </p:nvSpPr>
        <p:spPr>
          <a:xfrm>
            <a:off x="4152625" y="1811975"/>
            <a:ext cx="4393200" cy="8313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spcBef>
                <a:spcPts val="0"/>
              </a:spcBef>
              <a:spcAft>
                <a:spcPts val="0"/>
              </a:spcAft>
              <a:buClr>
                <a:schemeClr val="dk1"/>
              </a:buClr>
              <a:buSzPts val="1100"/>
              <a:buFont typeface="Arial"/>
              <a:buNone/>
            </a:pPr>
            <a:r>
              <a:rPr b="1" lang="en"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a:p>
            <a:pPr indent="0" lvl="0" marL="0" rtl="0" algn="l">
              <a:lnSpc>
                <a:spcPct val="100000"/>
              </a:lnSpc>
              <a:spcBef>
                <a:spcPts val="0"/>
              </a:spcBef>
              <a:spcAft>
                <a:spcPts val="0"/>
              </a:spcAft>
              <a:buNone/>
            </a:pPr>
            <a:r>
              <a:t/>
            </a:r>
            <a:endParaRPr b="1" sz="2400">
              <a:solidFill>
                <a:srgbClr val="FAFAFA"/>
              </a:solidFill>
              <a:latin typeface="Anybody"/>
              <a:ea typeface="Anybody"/>
              <a:cs typeface="Anybody"/>
              <a:sym typeface="Anybody"/>
            </a:endParaRPr>
          </a:p>
        </p:txBody>
      </p:sp>
      <p:sp>
        <p:nvSpPr>
          <p:cNvPr id="788" name="Google Shape;788;p122"/>
          <p:cNvSpPr txBox="1"/>
          <p:nvPr/>
        </p:nvSpPr>
        <p:spPr>
          <a:xfrm>
            <a:off x="4152613" y="2140800"/>
            <a:ext cx="4771800" cy="5694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3100">
                <a:solidFill>
                  <a:srgbClr val="FFFF01"/>
                </a:solidFill>
                <a:latin typeface="Anybody Black"/>
                <a:ea typeface="Anybody Black"/>
                <a:cs typeface="Anybody Black"/>
                <a:sym typeface="Anybody Black"/>
              </a:rPr>
              <a:t>CONEXIÓN CON SQL</a:t>
            </a:r>
            <a:endParaRPr sz="3100">
              <a:solidFill>
                <a:srgbClr val="FFFF01"/>
              </a:solidFill>
              <a:latin typeface="Anybody Black"/>
              <a:ea typeface="Anybody Black"/>
              <a:cs typeface="Anybody Black"/>
              <a:sym typeface="Anybody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792" name="Shape 792"/>
        <p:cNvGrpSpPr/>
        <p:nvPr/>
      </p:nvGrpSpPr>
      <p:grpSpPr>
        <a:xfrm>
          <a:off x="0" y="0"/>
          <a:ext cx="0" cy="0"/>
          <a:chOff x="0" y="0"/>
          <a:chExt cx="0" cy="0"/>
        </a:xfrm>
      </p:grpSpPr>
      <p:sp>
        <p:nvSpPr>
          <p:cNvPr id="793" name="Google Shape;793;p123"/>
          <p:cNvSpPr txBox="1"/>
          <p:nvPr/>
        </p:nvSpPr>
        <p:spPr>
          <a:xfrm>
            <a:off x="696550" y="2829288"/>
            <a:ext cx="2915100" cy="6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¡Feedback!</a:t>
            </a:r>
            <a:endParaRPr b="1" i="0" sz="3600" u="none" cap="none" strike="noStrike">
              <a:solidFill>
                <a:srgbClr val="000000"/>
              </a:solidFill>
              <a:latin typeface="Work Sans"/>
              <a:ea typeface="Work Sans"/>
              <a:cs typeface="Work Sans"/>
              <a:sym typeface="Work Sans"/>
            </a:endParaRPr>
          </a:p>
        </p:txBody>
      </p:sp>
      <p:grpSp>
        <p:nvGrpSpPr>
          <p:cNvPr id="794" name="Google Shape;794;p123"/>
          <p:cNvGrpSpPr/>
          <p:nvPr/>
        </p:nvGrpSpPr>
        <p:grpSpPr>
          <a:xfrm>
            <a:off x="1604497" y="1676713"/>
            <a:ext cx="1099200" cy="1099200"/>
            <a:chOff x="1683297" y="1643325"/>
            <a:chExt cx="1099200" cy="1099200"/>
          </a:xfrm>
        </p:grpSpPr>
        <p:sp>
          <p:nvSpPr>
            <p:cNvPr id="795" name="Google Shape;795;p123"/>
            <p:cNvSpPr/>
            <p:nvPr/>
          </p:nvSpPr>
          <p:spPr>
            <a:xfrm>
              <a:off x="1683297" y="1643325"/>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6" name="Google Shape;796;p123"/>
            <p:cNvPicPr preferRelativeResize="0"/>
            <p:nvPr/>
          </p:nvPicPr>
          <p:blipFill rotWithShape="1">
            <a:blip r:embed="rId3">
              <a:alphaModFix/>
            </a:blip>
            <a:srcRect b="0" l="0" r="0" t="0"/>
            <a:stretch/>
          </p:blipFill>
          <p:spPr>
            <a:xfrm>
              <a:off x="1793892" y="1753903"/>
              <a:ext cx="878000" cy="878062"/>
            </a:xfrm>
            <a:prstGeom prst="rect">
              <a:avLst/>
            </a:prstGeom>
            <a:noFill/>
            <a:ln>
              <a:noFill/>
            </a:ln>
          </p:spPr>
        </p:pic>
      </p:grpSp>
      <p:sp>
        <p:nvSpPr>
          <p:cNvPr id="797" name="Google Shape;797;p123"/>
          <p:cNvSpPr txBox="1"/>
          <p:nvPr/>
        </p:nvSpPr>
        <p:spPr>
          <a:xfrm>
            <a:off x="4164350" y="2252725"/>
            <a:ext cx="44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Work Sans SemiBold"/>
                <a:ea typeface="Work Sans SemiBold"/>
                <a:cs typeface="Work Sans SemiBold"/>
                <a:sym typeface="Work Sans SemiBold"/>
              </a:rPr>
              <a:t>Dispones de un </a:t>
            </a:r>
            <a:r>
              <a:rPr lang="en" sz="2200">
                <a:solidFill>
                  <a:schemeClr val="hlink"/>
                </a:solidFill>
                <a:uFill>
                  <a:noFill/>
                </a:uFill>
                <a:latin typeface="Work Sans SemiBold"/>
                <a:ea typeface="Work Sans SemiBold"/>
                <a:cs typeface="Work Sans SemiBold"/>
                <a:sym typeface="Work Sans SemiBold"/>
                <a:hlinkClick r:id="rId4"/>
              </a:rPr>
              <a:t>formulario </a:t>
            </a:r>
            <a:r>
              <a:rPr lang="en" sz="2200">
                <a:latin typeface="Work Sans SemiBold"/>
                <a:ea typeface="Work Sans SemiBold"/>
                <a:cs typeface="Work Sans SemiBold"/>
                <a:sym typeface="Work Sans SemiBold"/>
              </a:rPr>
              <a:t>en:</a:t>
            </a:r>
            <a:endParaRPr sz="2200">
              <a:latin typeface="Work Sans SemiBold"/>
              <a:ea typeface="Work Sans SemiBold"/>
              <a:cs typeface="Work Sans SemiBold"/>
              <a:sym typeface="Work Sans SemiBold"/>
            </a:endParaRPr>
          </a:p>
        </p:txBody>
      </p:sp>
      <p:grpSp>
        <p:nvGrpSpPr>
          <p:cNvPr id="798" name="Google Shape;798;p123"/>
          <p:cNvGrpSpPr/>
          <p:nvPr/>
        </p:nvGrpSpPr>
        <p:grpSpPr>
          <a:xfrm>
            <a:off x="4839626" y="2898075"/>
            <a:ext cx="4119208" cy="461700"/>
            <a:chOff x="4839626" y="2267800"/>
            <a:chExt cx="4119208" cy="461700"/>
          </a:xfrm>
        </p:grpSpPr>
        <p:pic>
          <p:nvPicPr>
            <p:cNvPr id="799" name="Google Shape;799;p123"/>
            <p:cNvPicPr preferRelativeResize="0"/>
            <p:nvPr/>
          </p:nvPicPr>
          <p:blipFill rotWithShape="1">
            <a:blip r:embed="rId5">
              <a:alphaModFix/>
            </a:blip>
            <a:srcRect b="0" l="0" r="0" t="0"/>
            <a:stretch/>
          </p:blipFill>
          <p:spPr>
            <a:xfrm>
              <a:off x="4839626" y="2321175"/>
              <a:ext cx="352125" cy="354966"/>
            </a:xfrm>
            <a:prstGeom prst="rect">
              <a:avLst/>
            </a:prstGeom>
            <a:noFill/>
            <a:ln>
              <a:noFill/>
            </a:ln>
          </p:spPr>
        </p:pic>
        <p:sp>
          <p:nvSpPr>
            <p:cNvPr id="800" name="Google Shape;800;p123"/>
            <p:cNvSpPr txBox="1"/>
            <p:nvPr/>
          </p:nvSpPr>
          <p:spPr>
            <a:xfrm>
              <a:off x="5191733" y="2267800"/>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Homeworks</a:t>
              </a:r>
              <a:endParaRPr sz="1800">
                <a:latin typeface="Work Sans Medium"/>
                <a:ea typeface="Work Sans Medium"/>
                <a:cs typeface="Work Sans Medium"/>
                <a:sym typeface="Work Sans Medium"/>
              </a:endParaRPr>
            </a:p>
          </p:txBody>
        </p:sp>
      </p:grpSp>
      <p:grpSp>
        <p:nvGrpSpPr>
          <p:cNvPr id="801" name="Google Shape;801;p123"/>
          <p:cNvGrpSpPr/>
          <p:nvPr/>
        </p:nvGrpSpPr>
        <p:grpSpPr>
          <a:xfrm>
            <a:off x="4839626" y="3566763"/>
            <a:ext cx="4119208" cy="461700"/>
            <a:chOff x="4839626" y="2791625"/>
            <a:chExt cx="4119208" cy="461700"/>
          </a:xfrm>
        </p:grpSpPr>
        <p:pic>
          <p:nvPicPr>
            <p:cNvPr id="802" name="Google Shape;802;p123"/>
            <p:cNvPicPr preferRelativeResize="0"/>
            <p:nvPr/>
          </p:nvPicPr>
          <p:blipFill rotWithShape="1">
            <a:blip r:embed="rId5">
              <a:alphaModFix/>
            </a:blip>
            <a:srcRect b="0" l="0" r="0" t="0"/>
            <a:stretch/>
          </p:blipFill>
          <p:spPr>
            <a:xfrm>
              <a:off x="4839626" y="2844992"/>
              <a:ext cx="352125" cy="354966"/>
            </a:xfrm>
            <a:prstGeom prst="rect">
              <a:avLst/>
            </a:prstGeom>
            <a:noFill/>
            <a:ln>
              <a:noFill/>
            </a:ln>
          </p:spPr>
        </p:pic>
        <p:sp>
          <p:nvSpPr>
            <p:cNvPr id="803" name="Google Shape;803;p123"/>
            <p:cNvSpPr txBox="1"/>
            <p:nvPr/>
          </p:nvSpPr>
          <p:spPr>
            <a:xfrm>
              <a:off x="5191733" y="27916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Guías de clase</a:t>
              </a:r>
              <a:endParaRPr sz="1800">
                <a:latin typeface="Work Sans Medium"/>
                <a:ea typeface="Work Sans Medium"/>
                <a:cs typeface="Work Sans Medium"/>
                <a:sym typeface="Work Sans Medium"/>
              </a:endParaRPr>
            </a:p>
          </p:txBody>
        </p:sp>
      </p:grpSp>
      <p:grpSp>
        <p:nvGrpSpPr>
          <p:cNvPr id="804" name="Google Shape;804;p123"/>
          <p:cNvGrpSpPr/>
          <p:nvPr/>
        </p:nvGrpSpPr>
        <p:grpSpPr>
          <a:xfrm>
            <a:off x="4839626" y="4235475"/>
            <a:ext cx="4119208" cy="461700"/>
            <a:chOff x="4839626" y="3368825"/>
            <a:chExt cx="4119208" cy="461700"/>
          </a:xfrm>
        </p:grpSpPr>
        <p:pic>
          <p:nvPicPr>
            <p:cNvPr id="805" name="Google Shape;805;p123"/>
            <p:cNvPicPr preferRelativeResize="0"/>
            <p:nvPr/>
          </p:nvPicPr>
          <p:blipFill rotWithShape="1">
            <a:blip r:embed="rId5">
              <a:alphaModFix/>
            </a:blip>
            <a:srcRect b="0" l="0" r="0" t="0"/>
            <a:stretch/>
          </p:blipFill>
          <p:spPr>
            <a:xfrm>
              <a:off x="4839626" y="3422184"/>
              <a:ext cx="352125" cy="354966"/>
            </a:xfrm>
            <a:prstGeom prst="rect">
              <a:avLst/>
            </a:prstGeom>
            <a:noFill/>
            <a:ln>
              <a:noFill/>
            </a:ln>
          </p:spPr>
        </p:pic>
        <p:sp>
          <p:nvSpPr>
            <p:cNvPr id="806" name="Google Shape;806;p123"/>
            <p:cNvSpPr txBox="1"/>
            <p:nvPr/>
          </p:nvSpPr>
          <p:spPr>
            <a:xfrm>
              <a:off x="5191733" y="33688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Slack</a:t>
              </a:r>
              <a:endParaRPr sz="1800">
                <a:latin typeface="Work Sans Medium"/>
                <a:ea typeface="Work Sans Medium"/>
                <a:cs typeface="Work Sans Medium"/>
                <a:sym typeface="Work Sans Medium"/>
              </a:endParaRPr>
            </a:p>
          </p:txBody>
        </p:sp>
      </p:grpSp>
      <p:sp>
        <p:nvSpPr>
          <p:cNvPr id="807" name="Google Shape;807;p123"/>
          <p:cNvSpPr txBox="1"/>
          <p:nvPr/>
        </p:nvSpPr>
        <p:spPr>
          <a:xfrm flipH="1">
            <a:off x="6057650" y="1560675"/>
            <a:ext cx="2205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Work Sans Medium"/>
                <a:ea typeface="Work Sans Medium"/>
                <a:cs typeface="Work Sans Medium"/>
                <a:sym typeface="Work Sans Medium"/>
              </a:rPr>
              <a:t>Click on me</a:t>
            </a:r>
            <a:endParaRPr sz="1800">
              <a:solidFill>
                <a:srgbClr val="666666"/>
              </a:solidFill>
              <a:latin typeface="Work Sans Medium"/>
              <a:ea typeface="Work Sans Medium"/>
              <a:cs typeface="Work Sans Medium"/>
              <a:sym typeface="Work Sans Medium"/>
            </a:endParaRPr>
          </a:p>
        </p:txBody>
      </p:sp>
      <p:sp>
        <p:nvSpPr>
          <p:cNvPr id="808" name="Google Shape;808;p123"/>
          <p:cNvSpPr/>
          <p:nvPr/>
        </p:nvSpPr>
        <p:spPr>
          <a:xfrm rot="10800000">
            <a:off x="735275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
        <p:nvSpPr>
          <p:cNvPr id="809" name="Google Shape;809;p123"/>
          <p:cNvSpPr/>
          <p:nvPr/>
        </p:nvSpPr>
        <p:spPr>
          <a:xfrm flipH="1" rot="10800000">
            <a:off x="673080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813" name="Shape 813"/>
        <p:cNvGrpSpPr/>
        <p:nvPr/>
      </p:nvGrpSpPr>
      <p:grpSpPr>
        <a:xfrm>
          <a:off x="0" y="0"/>
          <a:ext cx="0" cy="0"/>
          <a:chOff x="0" y="0"/>
          <a:chExt cx="0" cy="0"/>
        </a:xfrm>
      </p:grpSpPr>
      <p:sp>
        <p:nvSpPr>
          <p:cNvPr id="814" name="Google Shape;814;p124"/>
          <p:cNvSpPr/>
          <p:nvPr/>
        </p:nvSpPr>
        <p:spPr>
          <a:xfrm>
            <a:off x="0" y="0"/>
            <a:ext cx="9144000" cy="1011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5" name="Google Shape;815;p124"/>
          <p:cNvPicPr preferRelativeResize="0"/>
          <p:nvPr/>
        </p:nvPicPr>
        <p:blipFill rotWithShape="1">
          <a:blip r:embed="rId3">
            <a:alphaModFix/>
          </a:blip>
          <a:srcRect b="0" l="6433" r="10551" t="0"/>
          <a:stretch/>
        </p:blipFill>
        <p:spPr>
          <a:xfrm>
            <a:off x="1737975" y="1128000"/>
            <a:ext cx="5668049" cy="2655301"/>
          </a:xfrm>
          <a:prstGeom prst="rect">
            <a:avLst/>
          </a:prstGeom>
          <a:noFill/>
          <a:ln>
            <a:noFill/>
          </a:ln>
        </p:spPr>
      </p:pic>
      <p:pic>
        <p:nvPicPr>
          <p:cNvPr id="816" name="Google Shape;816;p124">
            <a:hlinkClick r:id="rId4"/>
          </p:cNvPr>
          <p:cNvPicPr preferRelativeResize="0"/>
          <p:nvPr/>
        </p:nvPicPr>
        <p:blipFill rotWithShape="1">
          <a:blip r:embed="rId5">
            <a:alphaModFix/>
          </a:blip>
          <a:srcRect b="0" l="0" r="0" t="0"/>
          <a:stretch/>
        </p:blipFill>
        <p:spPr>
          <a:xfrm>
            <a:off x="1523850" y="3783308"/>
            <a:ext cx="354971" cy="358486"/>
          </a:xfrm>
          <a:prstGeom prst="rect">
            <a:avLst/>
          </a:prstGeom>
          <a:noFill/>
          <a:ln>
            <a:noFill/>
          </a:ln>
        </p:spPr>
      </p:pic>
      <p:pic>
        <p:nvPicPr>
          <p:cNvPr id="817" name="Google Shape;817;p124">
            <a:hlinkClick r:id="rId6"/>
          </p:cNvPr>
          <p:cNvPicPr preferRelativeResize="0"/>
          <p:nvPr/>
        </p:nvPicPr>
        <p:blipFill rotWithShape="1">
          <a:blip r:embed="rId7">
            <a:alphaModFix/>
          </a:blip>
          <a:srcRect b="0" l="0" r="0" t="0"/>
          <a:stretch/>
        </p:blipFill>
        <p:spPr>
          <a:xfrm>
            <a:off x="2557413" y="3785065"/>
            <a:ext cx="354971" cy="354971"/>
          </a:xfrm>
          <a:prstGeom prst="rect">
            <a:avLst/>
          </a:prstGeom>
          <a:noFill/>
          <a:ln>
            <a:noFill/>
          </a:ln>
        </p:spPr>
      </p:pic>
      <p:pic>
        <p:nvPicPr>
          <p:cNvPr id="818" name="Google Shape;818;p124">
            <a:hlinkClick r:id="rId8"/>
          </p:cNvPr>
          <p:cNvPicPr preferRelativeResize="0"/>
          <p:nvPr/>
        </p:nvPicPr>
        <p:blipFill rotWithShape="1">
          <a:blip r:embed="rId9">
            <a:alphaModFix/>
          </a:blip>
          <a:srcRect b="0" l="0" r="0" t="0"/>
          <a:stretch/>
        </p:blipFill>
        <p:spPr>
          <a:xfrm>
            <a:off x="3733469" y="3783308"/>
            <a:ext cx="354971" cy="358486"/>
          </a:xfrm>
          <a:prstGeom prst="rect">
            <a:avLst/>
          </a:prstGeom>
          <a:noFill/>
          <a:ln>
            <a:noFill/>
          </a:ln>
        </p:spPr>
      </p:pic>
      <p:pic>
        <p:nvPicPr>
          <p:cNvPr id="819" name="Google Shape;819;p124">
            <a:hlinkClick r:id="rId10"/>
          </p:cNvPr>
          <p:cNvPicPr preferRelativeResize="0"/>
          <p:nvPr/>
        </p:nvPicPr>
        <p:blipFill rotWithShape="1">
          <a:blip r:embed="rId11">
            <a:alphaModFix/>
          </a:blip>
          <a:srcRect b="0" l="0" r="0" t="0"/>
          <a:stretch/>
        </p:blipFill>
        <p:spPr>
          <a:xfrm>
            <a:off x="4909554" y="3783307"/>
            <a:ext cx="354971" cy="358486"/>
          </a:xfrm>
          <a:prstGeom prst="rect">
            <a:avLst/>
          </a:prstGeom>
          <a:noFill/>
          <a:ln>
            <a:noFill/>
          </a:ln>
        </p:spPr>
      </p:pic>
      <p:pic>
        <p:nvPicPr>
          <p:cNvPr id="820" name="Google Shape;820;p124">
            <a:hlinkClick r:id="rId12"/>
          </p:cNvPr>
          <p:cNvPicPr preferRelativeResize="0"/>
          <p:nvPr/>
        </p:nvPicPr>
        <p:blipFill rotWithShape="1">
          <a:blip r:embed="rId13">
            <a:alphaModFix/>
          </a:blip>
          <a:srcRect b="0" l="0" r="0" t="0"/>
          <a:stretch/>
        </p:blipFill>
        <p:spPr>
          <a:xfrm>
            <a:off x="6085623" y="3785066"/>
            <a:ext cx="358486" cy="354971"/>
          </a:xfrm>
          <a:prstGeom prst="rect">
            <a:avLst/>
          </a:prstGeom>
          <a:noFill/>
          <a:ln>
            <a:noFill/>
          </a:ln>
        </p:spPr>
      </p:pic>
      <p:pic>
        <p:nvPicPr>
          <p:cNvPr id="821" name="Google Shape;821;p124">
            <a:hlinkClick r:id="rId14"/>
          </p:cNvPr>
          <p:cNvPicPr preferRelativeResize="0"/>
          <p:nvPr/>
        </p:nvPicPr>
        <p:blipFill rotWithShape="1">
          <a:blip r:embed="rId15">
            <a:alphaModFix/>
          </a:blip>
          <a:srcRect b="0" l="0" r="0" t="0"/>
          <a:stretch/>
        </p:blipFill>
        <p:spPr>
          <a:xfrm>
            <a:off x="7265188" y="3785063"/>
            <a:ext cx="354971" cy="3549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383" name="Shape 383"/>
        <p:cNvGrpSpPr/>
        <p:nvPr/>
      </p:nvGrpSpPr>
      <p:grpSpPr>
        <a:xfrm>
          <a:off x="0" y="0"/>
          <a:ext cx="0" cy="0"/>
          <a:chOff x="0" y="0"/>
          <a:chExt cx="0" cy="0"/>
        </a:xfrm>
      </p:grpSpPr>
      <p:grpSp>
        <p:nvGrpSpPr>
          <p:cNvPr id="384" name="Google Shape;384;p90"/>
          <p:cNvGrpSpPr/>
          <p:nvPr/>
        </p:nvGrpSpPr>
        <p:grpSpPr>
          <a:xfrm>
            <a:off x="326250" y="1276320"/>
            <a:ext cx="7755297" cy="1099200"/>
            <a:chOff x="326250" y="1276320"/>
            <a:chExt cx="7755297" cy="1099200"/>
          </a:xfrm>
        </p:grpSpPr>
        <p:sp>
          <p:nvSpPr>
            <p:cNvPr id="385" name="Google Shape;385;p90"/>
            <p:cNvSpPr txBox="1"/>
            <p:nvPr/>
          </p:nvSpPr>
          <p:spPr>
            <a:xfrm>
              <a:off x="326250" y="1357775"/>
              <a:ext cx="6539100" cy="93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Al </a:t>
              </a:r>
              <a:r>
                <a:rPr b="1" lang="en" sz="2400">
                  <a:latin typeface="Work Sans"/>
                  <a:ea typeface="Work Sans"/>
                  <a:cs typeface="Work Sans"/>
                  <a:sym typeface="Work Sans"/>
                </a:rPr>
                <a:t>finalizar</a:t>
              </a:r>
              <a:r>
                <a:rPr lang="en" sz="2400">
                  <a:latin typeface="Work Sans"/>
                  <a:ea typeface="Work Sans"/>
                  <a:cs typeface="Work Sans"/>
                  <a:sym typeface="Work Sans"/>
                </a:rPr>
                <a:t> cada uno de los temas, tendremos un </a:t>
              </a:r>
              <a:r>
                <a:rPr b="1" lang="en" sz="2400">
                  <a:latin typeface="Work Sans"/>
                  <a:ea typeface="Work Sans"/>
                  <a:cs typeface="Work Sans"/>
                  <a:sym typeface="Work Sans"/>
                </a:rPr>
                <a:t>espacio de consultas</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sp>
          <p:nvSpPr>
            <p:cNvPr id="386" name="Google Shape;386;p90"/>
            <p:cNvSpPr/>
            <p:nvPr/>
          </p:nvSpPr>
          <p:spPr>
            <a:xfrm>
              <a:off x="6982347" y="12763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p90"/>
            <p:cNvPicPr preferRelativeResize="0"/>
            <p:nvPr/>
          </p:nvPicPr>
          <p:blipFill rotWithShape="1">
            <a:blip r:embed="rId3">
              <a:alphaModFix/>
            </a:blip>
            <a:srcRect b="0" l="0" r="0" t="0"/>
            <a:stretch/>
          </p:blipFill>
          <p:spPr>
            <a:xfrm>
              <a:off x="7190675" y="1484651"/>
              <a:ext cx="682550" cy="682550"/>
            </a:xfrm>
            <a:prstGeom prst="rect">
              <a:avLst/>
            </a:prstGeom>
            <a:noFill/>
            <a:ln>
              <a:noFill/>
            </a:ln>
          </p:spPr>
        </p:pic>
      </p:grpSp>
      <p:grpSp>
        <p:nvGrpSpPr>
          <p:cNvPr id="388" name="Google Shape;388;p90"/>
          <p:cNvGrpSpPr/>
          <p:nvPr/>
        </p:nvGrpSpPr>
        <p:grpSpPr>
          <a:xfrm>
            <a:off x="965897" y="2618620"/>
            <a:ext cx="7212203" cy="1099200"/>
            <a:chOff x="965897" y="2618620"/>
            <a:chExt cx="7212203" cy="1099200"/>
          </a:xfrm>
        </p:grpSpPr>
        <p:sp>
          <p:nvSpPr>
            <p:cNvPr id="389" name="Google Shape;389;p90"/>
            <p:cNvSpPr/>
            <p:nvPr/>
          </p:nvSpPr>
          <p:spPr>
            <a:xfrm>
              <a:off x="965897" y="26186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90"/>
            <p:cNvPicPr preferRelativeResize="0"/>
            <p:nvPr/>
          </p:nvPicPr>
          <p:blipFill rotWithShape="1">
            <a:blip r:embed="rId4">
              <a:alphaModFix/>
            </a:blip>
            <a:srcRect b="0" l="0" r="0" t="0"/>
            <a:stretch/>
          </p:blipFill>
          <p:spPr>
            <a:xfrm>
              <a:off x="1172598" y="2825324"/>
              <a:ext cx="685800" cy="685800"/>
            </a:xfrm>
            <a:prstGeom prst="rect">
              <a:avLst/>
            </a:prstGeom>
            <a:noFill/>
            <a:ln>
              <a:noFill/>
            </a:ln>
          </p:spPr>
        </p:pic>
        <p:sp>
          <p:nvSpPr>
            <p:cNvPr id="391" name="Google Shape;391;p90"/>
            <p:cNvSpPr txBox="1"/>
            <p:nvPr/>
          </p:nvSpPr>
          <p:spPr>
            <a:xfrm>
              <a:off x="2182900" y="2700075"/>
              <a:ext cx="59952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Hay un </a:t>
              </a:r>
              <a:r>
                <a:rPr b="1" lang="en" sz="2400">
                  <a:latin typeface="Work Sans"/>
                  <a:ea typeface="Work Sans"/>
                  <a:cs typeface="Work Sans"/>
                  <a:sym typeface="Work Sans"/>
                </a:rPr>
                <a:t>mentor</a:t>
              </a:r>
              <a:r>
                <a:rPr lang="en" sz="2400">
                  <a:latin typeface="Work Sans"/>
                  <a:ea typeface="Work Sans"/>
                  <a:cs typeface="Work Sans"/>
                  <a:sym typeface="Work Sans"/>
                </a:rPr>
                <a:t> asignado para responder el </a:t>
              </a:r>
              <a:r>
                <a:rPr b="1" lang="en" sz="2400">
                  <a:latin typeface="Work Sans"/>
                  <a:ea typeface="Work Sans"/>
                  <a:cs typeface="Work Sans"/>
                  <a:sym typeface="Work Sans"/>
                </a:rPr>
                <a:t>Q&amp;A</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grpSp>
      <p:sp>
        <p:nvSpPr>
          <p:cNvPr id="392" name="Google Shape;392;p90"/>
          <p:cNvSpPr txBox="1"/>
          <p:nvPr/>
        </p:nvSpPr>
        <p:spPr>
          <a:xfrm>
            <a:off x="0" y="4225975"/>
            <a:ext cx="910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Work Sans"/>
                <a:ea typeface="Work Sans"/>
                <a:cs typeface="Work Sans"/>
                <a:sym typeface="Work Sans"/>
              </a:rPr>
              <a:t>¡Pregunta, pregunta, pregunta</a:t>
            </a:r>
            <a:r>
              <a:rPr lang="en" sz="2400">
                <a:solidFill>
                  <a:schemeClr val="dk1"/>
                </a:solidFill>
                <a:latin typeface="Work Sans"/>
                <a:ea typeface="Work Sans"/>
                <a:cs typeface="Work Sans"/>
                <a:sym typeface="Work Sans"/>
              </a:rPr>
              <a:t>! :D</a:t>
            </a:r>
            <a:endParaRPr sz="24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2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3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396" name="Shape 396"/>
        <p:cNvGrpSpPr/>
        <p:nvPr/>
      </p:nvGrpSpPr>
      <p:grpSpPr>
        <a:xfrm>
          <a:off x="0" y="0"/>
          <a:ext cx="0" cy="0"/>
          <a:chOff x="0" y="0"/>
          <a:chExt cx="0" cy="0"/>
        </a:xfrm>
      </p:grpSpPr>
      <p:pic>
        <p:nvPicPr>
          <p:cNvPr id="397" name="Google Shape;397;p91"/>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398" name="Google Shape;398;p91"/>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399" name="Google Shape;399;p91"/>
          <p:cNvSpPr txBox="1"/>
          <p:nvPr/>
        </p:nvSpPr>
        <p:spPr>
          <a:xfrm>
            <a:off x="-12" y="193875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6000">
                <a:solidFill>
                  <a:srgbClr val="FFFF00"/>
                </a:solidFill>
                <a:latin typeface="Anybody"/>
                <a:ea typeface="Anybody"/>
                <a:cs typeface="Anybody"/>
                <a:sym typeface="Anybody"/>
              </a:rPr>
              <a:t>¿Qué es un KPI?</a:t>
            </a:r>
            <a:endParaRPr b="1" sz="6000">
              <a:solidFill>
                <a:srgbClr val="FFFF00"/>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8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92"/>
          <p:cNvSpPr txBox="1"/>
          <p:nvPr/>
        </p:nvSpPr>
        <p:spPr>
          <a:xfrm>
            <a:off x="666025" y="1620738"/>
            <a:ext cx="7702200" cy="190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n" sz="2600">
                <a:highlight>
                  <a:srgbClr val="FFFF01"/>
                </a:highlight>
                <a:latin typeface="Anybody"/>
                <a:ea typeface="Anybody"/>
                <a:cs typeface="Anybody"/>
                <a:sym typeface="Anybody"/>
              </a:rPr>
              <a:t>Indicador clave</a:t>
            </a:r>
            <a:r>
              <a:rPr lang="en" sz="2600">
                <a:latin typeface="Anybody"/>
                <a:ea typeface="Anybody"/>
                <a:cs typeface="Anybody"/>
                <a:sym typeface="Anybody"/>
              </a:rPr>
              <a:t> de rendimiento, es útil para el seguimiento de los resultados en función de un objetivo definido.</a:t>
            </a:r>
            <a:endParaRPr i="0" sz="2600" u="none" cap="none" strike="noStrike">
              <a:solidFill>
                <a:srgbClr val="000000"/>
              </a:solidFill>
              <a:latin typeface="Anybody"/>
              <a:ea typeface="Anybody"/>
              <a:cs typeface="Anybody"/>
              <a:sym typeface="Anybody"/>
            </a:endParaRPr>
          </a:p>
        </p:txBody>
      </p:sp>
      <p:pic>
        <p:nvPicPr>
          <p:cNvPr id="405" name="Google Shape;405;p92"/>
          <p:cNvPicPr preferRelativeResize="0"/>
          <p:nvPr/>
        </p:nvPicPr>
        <p:blipFill rotWithShape="1">
          <a:blip r:embed="rId3">
            <a:alphaModFix/>
          </a:blip>
          <a:srcRect b="0" l="4200" r="-4200" t="0"/>
          <a:stretch/>
        </p:blipFill>
        <p:spPr>
          <a:xfrm>
            <a:off x="666025" y="1620750"/>
            <a:ext cx="3159651" cy="615600"/>
          </a:xfrm>
          <a:prstGeom prst="rect">
            <a:avLst/>
          </a:prstGeom>
          <a:noFill/>
          <a:ln>
            <a:noFill/>
          </a:ln>
        </p:spPr>
      </p:pic>
      <p:pic>
        <p:nvPicPr>
          <p:cNvPr id="406" name="Google Shape;406;p92"/>
          <p:cNvPicPr preferRelativeResize="0"/>
          <p:nvPr/>
        </p:nvPicPr>
        <p:blipFill>
          <a:blip r:embed="rId4">
            <a:alphaModFix/>
          </a:blip>
          <a:stretch>
            <a:fillRect/>
          </a:stretch>
        </p:blipFill>
        <p:spPr>
          <a:xfrm>
            <a:off x="5615599" y="1946650"/>
            <a:ext cx="5115524" cy="4313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4"/>
                                        </p:tgtEl>
                                        <p:attrNameLst>
                                          <p:attrName>style.visibility</p:attrName>
                                        </p:attrNameLst>
                                      </p:cBhvr>
                                      <p:to>
                                        <p:strVal val="visible"/>
                                      </p:to>
                                    </p:set>
                                    <p:anim calcmode="lin" valueType="num">
                                      <p:cBhvr additive="base">
                                        <p:cTn dur="1000"/>
                                        <p:tgtEl>
                                          <p:spTgt spid="404"/>
                                        </p:tgtEl>
                                        <p:attrNameLst>
                                          <p:attrName>ppt_w</p:attrName>
                                        </p:attrNameLst>
                                      </p:cBhvr>
                                      <p:tavLst>
                                        <p:tav fmla="" tm="0">
                                          <p:val>
                                            <p:strVal val="0"/>
                                          </p:val>
                                        </p:tav>
                                        <p:tav fmla="" tm="100000">
                                          <p:val>
                                            <p:strVal val="#ppt_w"/>
                                          </p:val>
                                        </p:tav>
                                      </p:tavLst>
                                    </p:anim>
                                    <p:anim calcmode="lin" valueType="num">
                                      <p:cBhvr additive="base">
                                        <p:cTn dur="1000"/>
                                        <p:tgtEl>
                                          <p:spTgt spid="40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93"/>
          <p:cNvSpPr txBox="1"/>
          <p:nvPr/>
        </p:nvSpPr>
        <p:spPr>
          <a:xfrm>
            <a:off x="887775" y="463325"/>
            <a:ext cx="7462500" cy="6465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b="1" lang="en" sz="3000">
                <a:solidFill>
                  <a:schemeClr val="dk1"/>
                </a:solidFill>
                <a:highlight>
                  <a:srgbClr val="FFFF01"/>
                </a:highlight>
                <a:latin typeface="Anybody"/>
                <a:ea typeface="Anybody"/>
                <a:cs typeface="Anybody"/>
                <a:sym typeface="Anybody"/>
              </a:rPr>
              <a:t>Características</a:t>
            </a:r>
            <a:endParaRPr sz="3000">
              <a:solidFill>
                <a:schemeClr val="dk1"/>
              </a:solidFill>
              <a:highlight>
                <a:srgbClr val="FFFF01"/>
              </a:highlight>
              <a:latin typeface="Anybody Black"/>
              <a:ea typeface="Anybody Black"/>
              <a:cs typeface="Anybody Black"/>
              <a:sym typeface="Anybody Black"/>
            </a:endParaRPr>
          </a:p>
        </p:txBody>
      </p:sp>
      <p:grpSp>
        <p:nvGrpSpPr>
          <p:cNvPr id="412" name="Google Shape;412;p93"/>
          <p:cNvGrpSpPr/>
          <p:nvPr/>
        </p:nvGrpSpPr>
        <p:grpSpPr>
          <a:xfrm>
            <a:off x="3511873" y="1387738"/>
            <a:ext cx="1888200" cy="1136100"/>
            <a:chOff x="3883073" y="1618288"/>
            <a:chExt cx="1888200" cy="1136100"/>
          </a:xfrm>
        </p:grpSpPr>
        <p:sp>
          <p:nvSpPr>
            <p:cNvPr id="413" name="Google Shape;413;p93"/>
            <p:cNvSpPr txBox="1"/>
            <p:nvPr/>
          </p:nvSpPr>
          <p:spPr>
            <a:xfrm>
              <a:off x="4033623" y="1618288"/>
              <a:ext cx="1505400" cy="4311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b="1" lang="en" sz="1600">
                  <a:solidFill>
                    <a:srgbClr val="222222"/>
                  </a:solidFill>
                  <a:latin typeface="Anybody"/>
                  <a:ea typeface="Anybody"/>
                  <a:cs typeface="Anybody"/>
                  <a:sym typeface="Anybody"/>
                </a:rPr>
                <a:t>Medible</a:t>
              </a:r>
              <a:endParaRPr b="1" sz="1600">
                <a:solidFill>
                  <a:srgbClr val="222222"/>
                </a:solidFill>
                <a:latin typeface="Anybody"/>
                <a:ea typeface="Anybody"/>
                <a:cs typeface="Anybody"/>
                <a:sym typeface="Anybody"/>
              </a:endParaRPr>
            </a:p>
          </p:txBody>
        </p:sp>
        <p:sp>
          <p:nvSpPr>
            <p:cNvPr id="414" name="Google Shape;414;p93"/>
            <p:cNvSpPr txBox="1"/>
            <p:nvPr/>
          </p:nvSpPr>
          <p:spPr>
            <a:xfrm>
              <a:off x="3883073" y="1923088"/>
              <a:ext cx="1888200" cy="831300"/>
            </a:xfrm>
            <a:prstGeom prst="rect">
              <a:avLst/>
            </a:prstGeom>
            <a:noFill/>
            <a:ln>
              <a:noFill/>
            </a:ln>
          </p:spPr>
          <p:txBody>
            <a:bodyPr anchorCtr="0" anchor="t" bIns="91425" lIns="91425" spcFirstLastPara="1" rIns="93175" wrap="square" tIns="91425">
              <a:spAutoFit/>
            </a:bodyPr>
            <a:lstStyle/>
            <a:p>
              <a:pPr indent="0" lvl="0" marL="0" marR="0" rtl="0" algn="ctr">
                <a:lnSpc>
                  <a:spcPct val="100000"/>
                </a:lnSpc>
                <a:spcBef>
                  <a:spcPts val="0"/>
                </a:spcBef>
                <a:spcAft>
                  <a:spcPts val="0"/>
                </a:spcAft>
                <a:buNone/>
              </a:pPr>
              <a:r>
                <a:rPr lang="en">
                  <a:solidFill>
                    <a:srgbClr val="222222"/>
                  </a:solidFill>
                  <a:latin typeface="Anybody Light"/>
                  <a:ea typeface="Anybody Light"/>
                  <a:cs typeface="Anybody Light"/>
                  <a:sym typeface="Anybody Light"/>
                </a:rPr>
                <a:t>Aunque suene obvio, un KPI debe de poder </a:t>
              </a:r>
              <a:r>
                <a:rPr b="1" lang="en">
                  <a:solidFill>
                    <a:srgbClr val="222222"/>
                  </a:solidFill>
                  <a:highlight>
                    <a:srgbClr val="FFFF00"/>
                  </a:highlight>
                  <a:latin typeface="Anybody"/>
                  <a:ea typeface="Anybody"/>
                  <a:cs typeface="Anybody"/>
                  <a:sym typeface="Anybody"/>
                </a:rPr>
                <a:t>medirse</a:t>
              </a:r>
              <a:r>
                <a:rPr lang="en">
                  <a:solidFill>
                    <a:srgbClr val="222222"/>
                  </a:solidFill>
                  <a:latin typeface="Anybody Light"/>
                  <a:ea typeface="Anybody Light"/>
                  <a:cs typeface="Anybody Light"/>
                  <a:sym typeface="Anybody Light"/>
                </a:rPr>
                <a:t>.</a:t>
              </a:r>
              <a:endParaRPr>
                <a:solidFill>
                  <a:schemeClr val="lt1"/>
                </a:solidFill>
                <a:latin typeface="Anybody Light"/>
                <a:ea typeface="Anybody Light"/>
                <a:cs typeface="Anybody Light"/>
                <a:sym typeface="Anybody Light"/>
              </a:endParaRPr>
            </a:p>
          </p:txBody>
        </p:sp>
      </p:grpSp>
      <p:grpSp>
        <p:nvGrpSpPr>
          <p:cNvPr id="415" name="Google Shape;415;p93"/>
          <p:cNvGrpSpPr/>
          <p:nvPr/>
        </p:nvGrpSpPr>
        <p:grpSpPr>
          <a:xfrm>
            <a:off x="452700" y="1549425"/>
            <a:ext cx="1974600" cy="920400"/>
            <a:chOff x="887775" y="1618288"/>
            <a:chExt cx="1974600" cy="920400"/>
          </a:xfrm>
        </p:grpSpPr>
        <p:sp>
          <p:nvSpPr>
            <p:cNvPr id="416" name="Google Shape;416;p93"/>
            <p:cNvSpPr txBox="1"/>
            <p:nvPr/>
          </p:nvSpPr>
          <p:spPr>
            <a:xfrm>
              <a:off x="1122375" y="1618288"/>
              <a:ext cx="1505400" cy="4311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b="1" lang="en" sz="1600">
                  <a:solidFill>
                    <a:srgbClr val="222222"/>
                  </a:solidFill>
                  <a:latin typeface="Anybody"/>
                  <a:ea typeface="Anybody"/>
                  <a:cs typeface="Anybody"/>
                  <a:sym typeface="Anybody"/>
                </a:rPr>
                <a:t>Alcanzable</a:t>
              </a:r>
              <a:endParaRPr b="1" sz="1600">
                <a:solidFill>
                  <a:srgbClr val="222222"/>
                </a:solidFill>
                <a:latin typeface="Anybody"/>
                <a:ea typeface="Anybody"/>
                <a:cs typeface="Anybody"/>
                <a:sym typeface="Anybody"/>
              </a:endParaRPr>
            </a:p>
          </p:txBody>
        </p:sp>
        <p:sp>
          <p:nvSpPr>
            <p:cNvPr id="417" name="Google Shape;417;p93"/>
            <p:cNvSpPr txBox="1"/>
            <p:nvPr/>
          </p:nvSpPr>
          <p:spPr>
            <a:xfrm>
              <a:off x="887775" y="1923088"/>
              <a:ext cx="1974600" cy="6156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lang="en">
                  <a:solidFill>
                    <a:srgbClr val="222222"/>
                  </a:solidFill>
                  <a:latin typeface="Anybody Light"/>
                  <a:ea typeface="Anybody Light"/>
                  <a:cs typeface="Anybody Light"/>
                  <a:sym typeface="Anybody Light"/>
                </a:rPr>
                <a:t>Los objetivos deben ser </a:t>
              </a:r>
              <a:r>
                <a:rPr b="1" lang="en">
                  <a:solidFill>
                    <a:srgbClr val="222222"/>
                  </a:solidFill>
                  <a:highlight>
                    <a:srgbClr val="FFFF01"/>
                  </a:highlight>
                  <a:latin typeface="Anybody"/>
                  <a:ea typeface="Anybody"/>
                  <a:cs typeface="Anybody"/>
                  <a:sym typeface="Anybody"/>
                </a:rPr>
                <a:t>realistas</a:t>
              </a:r>
              <a:r>
                <a:rPr b="1" lang="en">
                  <a:solidFill>
                    <a:srgbClr val="222222"/>
                  </a:solidFill>
                  <a:latin typeface="Anybody"/>
                  <a:ea typeface="Anybody"/>
                  <a:cs typeface="Anybody"/>
                  <a:sym typeface="Anybody"/>
                </a:rPr>
                <a:t>.</a:t>
              </a:r>
              <a:endParaRPr b="1">
                <a:solidFill>
                  <a:schemeClr val="lt1"/>
                </a:solidFill>
                <a:latin typeface="Anybody"/>
                <a:ea typeface="Anybody"/>
                <a:cs typeface="Anybody"/>
                <a:sym typeface="Anybody"/>
              </a:endParaRPr>
            </a:p>
          </p:txBody>
        </p:sp>
      </p:grpSp>
      <p:grpSp>
        <p:nvGrpSpPr>
          <p:cNvPr id="418" name="Google Shape;418;p93"/>
          <p:cNvGrpSpPr/>
          <p:nvPr/>
        </p:nvGrpSpPr>
        <p:grpSpPr>
          <a:xfrm>
            <a:off x="6827450" y="1402738"/>
            <a:ext cx="1699800" cy="1351500"/>
            <a:chOff x="6817775" y="1618288"/>
            <a:chExt cx="1699800" cy="1351500"/>
          </a:xfrm>
        </p:grpSpPr>
        <p:sp>
          <p:nvSpPr>
            <p:cNvPr id="419" name="Google Shape;419;p93"/>
            <p:cNvSpPr txBox="1"/>
            <p:nvPr/>
          </p:nvSpPr>
          <p:spPr>
            <a:xfrm>
              <a:off x="6914975" y="1618288"/>
              <a:ext cx="1505400" cy="4311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b="1" lang="en" sz="1600">
                  <a:solidFill>
                    <a:srgbClr val="222222"/>
                  </a:solidFill>
                  <a:latin typeface="Anybody"/>
                  <a:ea typeface="Anybody"/>
                  <a:cs typeface="Anybody"/>
                  <a:sym typeface="Anybody"/>
                </a:rPr>
                <a:t>Relevante</a:t>
              </a:r>
              <a:endParaRPr b="1" sz="1600">
                <a:solidFill>
                  <a:srgbClr val="222222"/>
                </a:solidFill>
                <a:latin typeface="Anybody"/>
                <a:ea typeface="Anybody"/>
                <a:cs typeface="Anybody"/>
                <a:sym typeface="Anybody"/>
              </a:endParaRPr>
            </a:p>
          </p:txBody>
        </p:sp>
        <p:sp>
          <p:nvSpPr>
            <p:cNvPr id="420" name="Google Shape;420;p93"/>
            <p:cNvSpPr txBox="1"/>
            <p:nvPr/>
          </p:nvSpPr>
          <p:spPr>
            <a:xfrm>
              <a:off x="6817775" y="1923088"/>
              <a:ext cx="1699800" cy="10467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lang="en">
                  <a:solidFill>
                    <a:srgbClr val="222222"/>
                  </a:solidFill>
                  <a:latin typeface="Anybody Light"/>
                  <a:ea typeface="Anybody Light"/>
                  <a:cs typeface="Anybody Light"/>
                  <a:sym typeface="Anybody Light"/>
                </a:rPr>
                <a:t>No te llenes de datos, selecciona sólo los </a:t>
              </a:r>
              <a:r>
                <a:rPr b="1" lang="en">
                  <a:solidFill>
                    <a:srgbClr val="222222"/>
                  </a:solidFill>
                  <a:highlight>
                    <a:srgbClr val="FFFF01"/>
                  </a:highlight>
                  <a:latin typeface="Anybody"/>
                  <a:ea typeface="Anybody"/>
                  <a:cs typeface="Anybody"/>
                  <a:sym typeface="Anybody"/>
                </a:rPr>
                <a:t>más importantes.</a:t>
              </a:r>
              <a:endParaRPr b="1">
                <a:solidFill>
                  <a:schemeClr val="lt1"/>
                </a:solidFill>
                <a:highlight>
                  <a:srgbClr val="FFFF01"/>
                </a:highlight>
                <a:latin typeface="Anybody"/>
                <a:ea typeface="Anybody"/>
                <a:cs typeface="Anybody"/>
                <a:sym typeface="Anybody"/>
              </a:endParaRPr>
            </a:p>
          </p:txBody>
        </p:sp>
      </p:grpSp>
      <p:grpSp>
        <p:nvGrpSpPr>
          <p:cNvPr id="421" name="Google Shape;421;p93"/>
          <p:cNvGrpSpPr/>
          <p:nvPr/>
        </p:nvGrpSpPr>
        <p:grpSpPr>
          <a:xfrm>
            <a:off x="1918148" y="2909413"/>
            <a:ext cx="1888200" cy="1136100"/>
            <a:chOff x="2314548" y="2798438"/>
            <a:chExt cx="1888200" cy="1136100"/>
          </a:xfrm>
        </p:grpSpPr>
        <p:sp>
          <p:nvSpPr>
            <p:cNvPr id="422" name="Google Shape;422;p93"/>
            <p:cNvSpPr txBox="1"/>
            <p:nvPr/>
          </p:nvSpPr>
          <p:spPr>
            <a:xfrm>
              <a:off x="2505948" y="2798438"/>
              <a:ext cx="1505400" cy="4311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b="1" lang="en" sz="1600">
                  <a:solidFill>
                    <a:srgbClr val="222222"/>
                  </a:solidFill>
                  <a:latin typeface="Anybody"/>
                  <a:ea typeface="Anybody"/>
                  <a:cs typeface="Anybody"/>
                  <a:sym typeface="Anybody"/>
                </a:rPr>
                <a:t>Periódico</a:t>
              </a:r>
              <a:endParaRPr b="1" sz="1600">
                <a:solidFill>
                  <a:srgbClr val="222222"/>
                </a:solidFill>
                <a:latin typeface="Anybody"/>
                <a:ea typeface="Anybody"/>
                <a:cs typeface="Anybody"/>
                <a:sym typeface="Anybody"/>
              </a:endParaRPr>
            </a:p>
          </p:txBody>
        </p:sp>
        <p:sp>
          <p:nvSpPr>
            <p:cNvPr id="423" name="Google Shape;423;p93"/>
            <p:cNvSpPr txBox="1"/>
            <p:nvPr/>
          </p:nvSpPr>
          <p:spPr>
            <a:xfrm>
              <a:off x="2314548" y="3103238"/>
              <a:ext cx="1888200" cy="831300"/>
            </a:xfrm>
            <a:prstGeom prst="rect">
              <a:avLst/>
            </a:prstGeom>
            <a:noFill/>
            <a:ln>
              <a:noFill/>
            </a:ln>
          </p:spPr>
          <p:txBody>
            <a:bodyPr anchorCtr="0" anchor="t" bIns="91425" lIns="91425" spcFirstLastPara="1" rIns="93175" wrap="square" tIns="91425">
              <a:spAutoFit/>
            </a:bodyPr>
            <a:lstStyle/>
            <a:p>
              <a:pPr indent="0" lvl="0" marL="0" marR="0" rtl="0" algn="ctr">
                <a:lnSpc>
                  <a:spcPct val="100000"/>
                </a:lnSpc>
                <a:spcBef>
                  <a:spcPts val="0"/>
                </a:spcBef>
                <a:spcAft>
                  <a:spcPts val="0"/>
                </a:spcAft>
                <a:buNone/>
              </a:pPr>
              <a:r>
                <a:rPr lang="en">
                  <a:solidFill>
                    <a:srgbClr val="222222"/>
                  </a:solidFill>
                  <a:latin typeface="Anybody Light"/>
                  <a:ea typeface="Anybody Light"/>
                  <a:cs typeface="Anybody Light"/>
                  <a:sym typeface="Anybody Light"/>
                </a:rPr>
                <a:t>El indicador tiene que ser </a:t>
              </a:r>
              <a:r>
                <a:rPr b="1" lang="en">
                  <a:solidFill>
                    <a:srgbClr val="222222"/>
                  </a:solidFill>
                  <a:highlight>
                    <a:srgbClr val="FFFF01"/>
                  </a:highlight>
                  <a:latin typeface="Anybody"/>
                  <a:ea typeface="Anybody"/>
                  <a:cs typeface="Anybody"/>
                  <a:sym typeface="Anybody"/>
                </a:rPr>
                <a:t>analizable</a:t>
              </a:r>
              <a:r>
                <a:rPr lang="en">
                  <a:solidFill>
                    <a:srgbClr val="222222"/>
                  </a:solidFill>
                  <a:latin typeface="Anybody Light"/>
                  <a:ea typeface="Anybody Light"/>
                  <a:cs typeface="Anybody Light"/>
                  <a:sym typeface="Anybody Light"/>
                </a:rPr>
                <a:t> periódicamente.</a:t>
              </a:r>
              <a:endParaRPr>
                <a:solidFill>
                  <a:schemeClr val="lt1"/>
                </a:solidFill>
                <a:latin typeface="Anybody Light"/>
                <a:ea typeface="Anybody Light"/>
                <a:cs typeface="Anybody Light"/>
                <a:sym typeface="Anybody Light"/>
              </a:endParaRPr>
            </a:p>
          </p:txBody>
        </p:sp>
      </p:grpSp>
      <p:grpSp>
        <p:nvGrpSpPr>
          <p:cNvPr id="424" name="Google Shape;424;p93"/>
          <p:cNvGrpSpPr/>
          <p:nvPr/>
        </p:nvGrpSpPr>
        <p:grpSpPr>
          <a:xfrm>
            <a:off x="5183698" y="2801738"/>
            <a:ext cx="1888200" cy="1351500"/>
            <a:chOff x="5290048" y="2735213"/>
            <a:chExt cx="1888200" cy="1351500"/>
          </a:xfrm>
        </p:grpSpPr>
        <p:sp>
          <p:nvSpPr>
            <p:cNvPr id="425" name="Google Shape;425;p93"/>
            <p:cNvSpPr txBox="1"/>
            <p:nvPr/>
          </p:nvSpPr>
          <p:spPr>
            <a:xfrm>
              <a:off x="5481448" y="2735213"/>
              <a:ext cx="1505400" cy="431100"/>
            </a:xfrm>
            <a:prstGeom prst="rect">
              <a:avLst/>
            </a:prstGeom>
            <a:noFill/>
            <a:ln>
              <a:noFill/>
            </a:ln>
          </p:spPr>
          <p:txBody>
            <a:bodyPr anchorCtr="0" anchor="t" bIns="91425" lIns="91425" spcFirstLastPara="1" rIns="93175" wrap="square" tIns="91425">
              <a:spAutoFit/>
            </a:bodyPr>
            <a:lstStyle/>
            <a:p>
              <a:pPr indent="0" lvl="0" marL="0" rtl="0" algn="ctr">
                <a:spcBef>
                  <a:spcPts val="0"/>
                </a:spcBef>
                <a:spcAft>
                  <a:spcPts val="0"/>
                </a:spcAft>
                <a:buNone/>
              </a:pPr>
              <a:r>
                <a:rPr b="1" lang="en" sz="1600">
                  <a:solidFill>
                    <a:srgbClr val="222222"/>
                  </a:solidFill>
                  <a:latin typeface="Anybody"/>
                  <a:ea typeface="Anybody"/>
                  <a:cs typeface="Anybody"/>
                  <a:sym typeface="Anybody"/>
                </a:rPr>
                <a:t>Exacto</a:t>
              </a:r>
              <a:endParaRPr b="1" sz="1600">
                <a:solidFill>
                  <a:srgbClr val="222222"/>
                </a:solidFill>
                <a:latin typeface="Anybody"/>
                <a:ea typeface="Anybody"/>
                <a:cs typeface="Anybody"/>
                <a:sym typeface="Anybody"/>
              </a:endParaRPr>
            </a:p>
          </p:txBody>
        </p:sp>
        <p:sp>
          <p:nvSpPr>
            <p:cNvPr id="426" name="Google Shape;426;p93"/>
            <p:cNvSpPr txBox="1"/>
            <p:nvPr/>
          </p:nvSpPr>
          <p:spPr>
            <a:xfrm>
              <a:off x="5290048" y="3040013"/>
              <a:ext cx="1888200" cy="1046700"/>
            </a:xfrm>
            <a:prstGeom prst="rect">
              <a:avLst/>
            </a:prstGeom>
            <a:noFill/>
            <a:ln>
              <a:noFill/>
            </a:ln>
          </p:spPr>
          <p:txBody>
            <a:bodyPr anchorCtr="0" anchor="t" bIns="91425" lIns="91425" spcFirstLastPara="1" rIns="93175" wrap="square" tIns="91425">
              <a:spAutoFit/>
            </a:bodyPr>
            <a:lstStyle/>
            <a:p>
              <a:pPr indent="0" lvl="0" marL="0" marR="0" rtl="0" algn="ctr">
                <a:lnSpc>
                  <a:spcPct val="100000"/>
                </a:lnSpc>
                <a:spcBef>
                  <a:spcPts val="0"/>
                </a:spcBef>
                <a:spcAft>
                  <a:spcPts val="0"/>
                </a:spcAft>
                <a:buNone/>
              </a:pPr>
              <a:r>
                <a:rPr lang="en">
                  <a:solidFill>
                    <a:srgbClr val="222222"/>
                  </a:solidFill>
                  <a:latin typeface="Anybody Light"/>
                  <a:ea typeface="Anybody Light"/>
                  <a:cs typeface="Anybody Light"/>
                  <a:sym typeface="Anybody Light"/>
                </a:rPr>
                <a:t>Elige sólo la parte más </a:t>
              </a:r>
              <a:r>
                <a:rPr b="1" lang="en">
                  <a:solidFill>
                    <a:srgbClr val="222222"/>
                  </a:solidFill>
                  <a:highlight>
                    <a:srgbClr val="FFFF01"/>
                  </a:highlight>
                  <a:latin typeface="Anybody"/>
                  <a:ea typeface="Anybody"/>
                  <a:cs typeface="Anybody"/>
                  <a:sym typeface="Anybody"/>
                </a:rPr>
                <a:t>precisa</a:t>
              </a:r>
              <a:r>
                <a:rPr lang="en">
                  <a:solidFill>
                    <a:srgbClr val="222222"/>
                  </a:solidFill>
                  <a:latin typeface="Anybody Light"/>
                  <a:ea typeface="Anybody Light"/>
                  <a:cs typeface="Anybody Light"/>
                  <a:sym typeface="Anybody Light"/>
                </a:rPr>
                <a:t> de toda </a:t>
              </a:r>
              <a:r>
                <a:rPr lang="en">
                  <a:solidFill>
                    <a:srgbClr val="222222"/>
                  </a:solidFill>
                  <a:latin typeface="Anybody Light"/>
                  <a:ea typeface="Anybody Light"/>
                  <a:cs typeface="Anybody Light"/>
                  <a:sym typeface="Anybody Light"/>
                </a:rPr>
                <a:t>información</a:t>
              </a:r>
              <a:r>
                <a:rPr lang="en">
                  <a:solidFill>
                    <a:srgbClr val="222222"/>
                  </a:solidFill>
                  <a:latin typeface="Anybody Light"/>
                  <a:ea typeface="Anybody Light"/>
                  <a:cs typeface="Anybody Light"/>
                  <a:sym typeface="Anybody Light"/>
                </a:rPr>
                <a:t> recabada.</a:t>
              </a:r>
              <a:endParaRPr>
                <a:solidFill>
                  <a:schemeClr val="lt1"/>
                </a:solidFill>
                <a:latin typeface="Anybody Light"/>
                <a:ea typeface="Anybody Light"/>
                <a:cs typeface="Anybody Light"/>
                <a:sym typeface="Anybody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94"/>
          <p:cNvSpPr txBox="1"/>
          <p:nvPr/>
        </p:nvSpPr>
        <p:spPr>
          <a:xfrm>
            <a:off x="4930950" y="2321275"/>
            <a:ext cx="3071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rgbClr val="242456"/>
              </a:solidFill>
              <a:highlight>
                <a:srgbClr val="F5F5F5"/>
              </a:highlight>
            </a:endParaRPr>
          </a:p>
          <a:p>
            <a:pPr indent="0" lvl="0" marL="0" rtl="0" algn="l">
              <a:spcBef>
                <a:spcPts val="0"/>
              </a:spcBef>
              <a:spcAft>
                <a:spcPts val="0"/>
              </a:spcAft>
              <a:buNone/>
            </a:pPr>
            <a:r>
              <a:t/>
            </a:r>
            <a:endParaRPr sz="1000">
              <a:solidFill>
                <a:schemeClr val="lt1"/>
              </a:solidFill>
              <a:latin typeface="Inter"/>
              <a:ea typeface="Inter"/>
              <a:cs typeface="Inter"/>
              <a:sym typeface="Inter"/>
            </a:endParaRPr>
          </a:p>
        </p:txBody>
      </p:sp>
      <p:sp>
        <p:nvSpPr>
          <p:cNvPr id="432" name="Google Shape;432;p94"/>
          <p:cNvSpPr txBox="1"/>
          <p:nvPr/>
        </p:nvSpPr>
        <p:spPr>
          <a:xfrm>
            <a:off x="5274475" y="23254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100">
              <a:solidFill>
                <a:srgbClr val="222222"/>
              </a:solidFill>
              <a:latin typeface="Inter"/>
              <a:ea typeface="Inter"/>
              <a:cs typeface="Inter"/>
              <a:sym typeface="Inter"/>
            </a:endParaRPr>
          </a:p>
        </p:txBody>
      </p:sp>
      <p:sp>
        <p:nvSpPr>
          <p:cNvPr id="433" name="Google Shape;433;p94"/>
          <p:cNvSpPr txBox="1"/>
          <p:nvPr/>
        </p:nvSpPr>
        <p:spPr>
          <a:xfrm>
            <a:off x="78675" y="811250"/>
            <a:ext cx="7752900" cy="585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3175" wrap="square" tIns="91425">
            <a:spAutoFit/>
          </a:bodyPr>
          <a:lstStyle/>
          <a:p>
            <a:pPr indent="0" lvl="0" marL="914400" rtl="0" algn="just">
              <a:lnSpc>
                <a:spcPct val="100000"/>
              </a:lnSpc>
              <a:spcBef>
                <a:spcPts val="0"/>
              </a:spcBef>
              <a:spcAft>
                <a:spcPts val="0"/>
              </a:spcAft>
              <a:buNone/>
            </a:pPr>
            <a:r>
              <a:t/>
            </a:r>
            <a:endParaRPr b="1" sz="2600">
              <a:solidFill>
                <a:schemeClr val="dk1"/>
              </a:solidFill>
              <a:latin typeface="Anybody"/>
              <a:ea typeface="Anybody"/>
              <a:cs typeface="Anybody"/>
              <a:sym typeface="Anybody"/>
            </a:endParaRPr>
          </a:p>
        </p:txBody>
      </p:sp>
      <p:grpSp>
        <p:nvGrpSpPr>
          <p:cNvPr id="434" name="Google Shape;434;p94"/>
          <p:cNvGrpSpPr/>
          <p:nvPr/>
        </p:nvGrpSpPr>
        <p:grpSpPr>
          <a:xfrm>
            <a:off x="362190" y="686450"/>
            <a:ext cx="7591510" cy="708000"/>
            <a:chOff x="362190" y="686450"/>
            <a:chExt cx="7591510" cy="708000"/>
          </a:xfrm>
        </p:grpSpPr>
        <p:sp>
          <p:nvSpPr>
            <p:cNvPr id="435" name="Google Shape;435;p94"/>
            <p:cNvSpPr txBox="1"/>
            <p:nvPr/>
          </p:nvSpPr>
          <p:spPr>
            <a:xfrm>
              <a:off x="821800" y="686450"/>
              <a:ext cx="7131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Anybody"/>
                  <a:ea typeface="Anybody"/>
                  <a:cs typeface="Anybody"/>
                  <a:sym typeface="Anybody"/>
                </a:rPr>
                <a:t>Un </a:t>
              </a:r>
              <a:r>
                <a:rPr b="1" lang="en" sz="1700">
                  <a:solidFill>
                    <a:schemeClr val="dk1"/>
                  </a:solidFill>
                  <a:latin typeface="Anybody"/>
                  <a:ea typeface="Anybody"/>
                  <a:cs typeface="Anybody"/>
                  <a:sym typeface="Anybody"/>
                </a:rPr>
                <a:t>KPI</a:t>
              </a:r>
              <a:r>
                <a:rPr lang="en" sz="1700">
                  <a:solidFill>
                    <a:schemeClr val="dk1"/>
                  </a:solidFill>
                  <a:latin typeface="Anybody"/>
                  <a:ea typeface="Anybody"/>
                  <a:cs typeface="Anybody"/>
                  <a:sym typeface="Anybody"/>
                </a:rPr>
                <a:t> es un número, que puede obtenerse de </a:t>
              </a:r>
              <a:r>
                <a:rPr b="1" lang="en" sz="1700">
                  <a:solidFill>
                    <a:schemeClr val="dk1"/>
                  </a:solidFill>
                  <a:latin typeface="Anybody"/>
                  <a:ea typeface="Anybody"/>
                  <a:cs typeface="Anybody"/>
                  <a:sym typeface="Anybody"/>
                </a:rPr>
                <a:t>manera directa</a:t>
              </a:r>
              <a:r>
                <a:rPr b="1" lang="en" sz="1700">
                  <a:solidFill>
                    <a:schemeClr val="dk1"/>
                  </a:solidFill>
                  <a:latin typeface="Anybody"/>
                  <a:ea typeface="Anybody"/>
                  <a:cs typeface="Anybody"/>
                  <a:sym typeface="Anybody"/>
                </a:rPr>
                <a:t> o mediante alguna fórmula de cálculo. </a:t>
              </a:r>
              <a:endParaRPr sz="1700">
                <a:solidFill>
                  <a:schemeClr val="dk1"/>
                </a:solidFill>
                <a:latin typeface="Anybody"/>
                <a:ea typeface="Anybody"/>
                <a:cs typeface="Anybody"/>
                <a:sym typeface="Anybody"/>
              </a:endParaRPr>
            </a:p>
          </p:txBody>
        </p:sp>
        <p:grpSp>
          <p:nvGrpSpPr>
            <p:cNvPr id="436" name="Google Shape;436;p94"/>
            <p:cNvGrpSpPr/>
            <p:nvPr/>
          </p:nvGrpSpPr>
          <p:grpSpPr>
            <a:xfrm>
              <a:off x="362190" y="811240"/>
              <a:ext cx="459600" cy="457200"/>
              <a:chOff x="548640" y="1920240"/>
              <a:chExt cx="459600" cy="457200"/>
            </a:xfrm>
          </p:grpSpPr>
          <p:sp>
            <p:nvSpPr>
              <p:cNvPr id="437" name="Google Shape;437;p94"/>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94"/>
              <p:cNvPicPr preferRelativeResize="0"/>
              <p:nvPr/>
            </p:nvPicPr>
            <p:blipFill rotWithShape="1">
              <a:blip r:embed="rId4">
                <a:alphaModFix/>
              </a:blip>
              <a:srcRect b="0" l="0" r="0" t="0"/>
              <a:stretch/>
            </p:blipFill>
            <p:spPr>
              <a:xfrm>
                <a:off x="608484" y="1969119"/>
                <a:ext cx="354971" cy="354971"/>
              </a:xfrm>
              <a:prstGeom prst="rect">
                <a:avLst/>
              </a:prstGeom>
              <a:noFill/>
              <a:ln>
                <a:noFill/>
              </a:ln>
            </p:spPr>
          </p:pic>
        </p:grpSp>
      </p:grpSp>
      <p:grpSp>
        <p:nvGrpSpPr>
          <p:cNvPr id="439" name="Google Shape;439;p94"/>
          <p:cNvGrpSpPr/>
          <p:nvPr/>
        </p:nvGrpSpPr>
        <p:grpSpPr>
          <a:xfrm>
            <a:off x="362190" y="1837488"/>
            <a:ext cx="7976760" cy="708000"/>
            <a:chOff x="362190" y="1837488"/>
            <a:chExt cx="7976760" cy="708000"/>
          </a:xfrm>
        </p:grpSpPr>
        <p:grpSp>
          <p:nvGrpSpPr>
            <p:cNvPr id="440" name="Google Shape;440;p94"/>
            <p:cNvGrpSpPr/>
            <p:nvPr/>
          </p:nvGrpSpPr>
          <p:grpSpPr>
            <a:xfrm>
              <a:off x="362190" y="1962890"/>
              <a:ext cx="459600" cy="457200"/>
              <a:chOff x="548640" y="1920240"/>
              <a:chExt cx="459600" cy="457200"/>
            </a:xfrm>
          </p:grpSpPr>
          <p:sp>
            <p:nvSpPr>
              <p:cNvPr id="441" name="Google Shape;441;p94"/>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94"/>
              <p:cNvPicPr preferRelativeResize="0"/>
              <p:nvPr/>
            </p:nvPicPr>
            <p:blipFill rotWithShape="1">
              <a:blip r:embed="rId4">
                <a:alphaModFix/>
              </a:blip>
              <a:srcRect b="0" l="0" r="0" t="0"/>
              <a:stretch/>
            </p:blipFill>
            <p:spPr>
              <a:xfrm>
                <a:off x="608484" y="1969119"/>
                <a:ext cx="354971" cy="354971"/>
              </a:xfrm>
              <a:prstGeom prst="rect">
                <a:avLst/>
              </a:prstGeom>
              <a:noFill/>
              <a:ln>
                <a:noFill/>
              </a:ln>
            </p:spPr>
          </p:pic>
        </p:grpSp>
        <p:sp>
          <p:nvSpPr>
            <p:cNvPr id="443" name="Google Shape;443;p94"/>
            <p:cNvSpPr txBox="1"/>
            <p:nvPr/>
          </p:nvSpPr>
          <p:spPr>
            <a:xfrm>
              <a:off x="805050" y="1837488"/>
              <a:ext cx="7533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Anybody"/>
                  <a:ea typeface="Anybody"/>
                  <a:cs typeface="Anybody"/>
                  <a:sym typeface="Anybody"/>
                </a:rPr>
                <a:t>Por ejemplo, si el objetivo es incrementar las ventas anuales un 25 %, nuestro </a:t>
              </a:r>
              <a:r>
                <a:rPr b="1" lang="en" sz="1700">
                  <a:solidFill>
                    <a:schemeClr val="dk1"/>
                  </a:solidFill>
                  <a:latin typeface="Anybody"/>
                  <a:ea typeface="Anybody"/>
                  <a:cs typeface="Anybody"/>
                  <a:sym typeface="Anybody"/>
                </a:rPr>
                <a:t>KPI</a:t>
              </a:r>
              <a:r>
                <a:rPr lang="en" sz="1700">
                  <a:solidFill>
                    <a:schemeClr val="dk1"/>
                  </a:solidFill>
                  <a:latin typeface="Anybody"/>
                  <a:ea typeface="Anybody"/>
                  <a:cs typeface="Anybody"/>
                  <a:sym typeface="Anybody"/>
                </a:rPr>
                <a:t> sería el resultado de </a:t>
              </a:r>
              <a:r>
                <a:rPr b="1" lang="en" sz="1700">
                  <a:solidFill>
                    <a:schemeClr val="dk1"/>
                  </a:solidFill>
                  <a:latin typeface="Anybody"/>
                  <a:ea typeface="Anybody"/>
                  <a:cs typeface="Anybody"/>
                  <a:sym typeface="Anybody"/>
                </a:rPr>
                <a:t>“VENTAS ACTUALES x 1.25”. </a:t>
              </a:r>
              <a:endParaRPr/>
            </a:p>
          </p:txBody>
        </p:sp>
      </p:grpSp>
      <p:grpSp>
        <p:nvGrpSpPr>
          <p:cNvPr id="444" name="Google Shape;444;p94"/>
          <p:cNvGrpSpPr/>
          <p:nvPr/>
        </p:nvGrpSpPr>
        <p:grpSpPr>
          <a:xfrm>
            <a:off x="362190" y="3063300"/>
            <a:ext cx="8051410" cy="708000"/>
            <a:chOff x="362190" y="3063300"/>
            <a:chExt cx="8051410" cy="708000"/>
          </a:xfrm>
        </p:grpSpPr>
        <p:grpSp>
          <p:nvGrpSpPr>
            <p:cNvPr id="445" name="Google Shape;445;p94"/>
            <p:cNvGrpSpPr/>
            <p:nvPr/>
          </p:nvGrpSpPr>
          <p:grpSpPr>
            <a:xfrm>
              <a:off x="362190" y="3114515"/>
              <a:ext cx="459600" cy="457200"/>
              <a:chOff x="548640" y="1920240"/>
              <a:chExt cx="459600" cy="457200"/>
            </a:xfrm>
          </p:grpSpPr>
          <p:sp>
            <p:nvSpPr>
              <p:cNvPr id="446" name="Google Shape;446;p94"/>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94"/>
              <p:cNvPicPr preferRelativeResize="0"/>
              <p:nvPr/>
            </p:nvPicPr>
            <p:blipFill rotWithShape="1">
              <a:blip r:embed="rId4">
                <a:alphaModFix/>
              </a:blip>
              <a:srcRect b="0" l="0" r="0" t="0"/>
              <a:stretch/>
            </p:blipFill>
            <p:spPr>
              <a:xfrm>
                <a:off x="608484" y="1969119"/>
                <a:ext cx="354971" cy="354971"/>
              </a:xfrm>
              <a:prstGeom prst="rect">
                <a:avLst/>
              </a:prstGeom>
              <a:noFill/>
              <a:ln>
                <a:noFill/>
              </a:ln>
            </p:spPr>
          </p:pic>
        </p:grpSp>
        <p:sp>
          <p:nvSpPr>
            <p:cNvPr id="448" name="Google Shape;448;p94"/>
            <p:cNvSpPr txBox="1"/>
            <p:nvPr/>
          </p:nvSpPr>
          <p:spPr>
            <a:xfrm>
              <a:off x="821800" y="3063300"/>
              <a:ext cx="7591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Anybody"/>
                  <a:ea typeface="Anybody"/>
                  <a:cs typeface="Anybody"/>
                  <a:sym typeface="Anybody"/>
                </a:rPr>
                <a:t>Ese mismo KPI podría expresarse en N° de unidades, volumen de ventas, etc., depende del </a:t>
              </a:r>
              <a:r>
                <a:rPr b="1" lang="en" sz="1700">
                  <a:solidFill>
                    <a:schemeClr val="dk1"/>
                  </a:solidFill>
                  <a:highlight>
                    <a:srgbClr val="FFFF01"/>
                  </a:highlight>
                  <a:latin typeface="Anybody"/>
                  <a:ea typeface="Anybody"/>
                  <a:cs typeface="Anybody"/>
                  <a:sym typeface="Anybody"/>
                </a:rPr>
                <a:t>objetivo</a:t>
              </a:r>
              <a:r>
                <a:rPr lang="en" sz="1700">
                  <a:solidFill>
                    <a:schemeClr val="dk1"/>
                  </a:solidFill>
                  <a:latin typeface="Anybody"/>
                  <a:ea typeface="Anybody"/>
                  <a:cs typeface="Anybody"/>
                  <a:sym typeface="Anybody"/>
                </a:rPr>
                <a: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95"/>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Ejemplos de KPI’s</a:t>
            </a:r>
            <a:endParaRPr b="1" i="0" sz="4800" u="none" cap="none" strike="noStrike">
              <a:solidFill>
                <a:schemeClr val="dk1"/>
              </a:solidFill>
              <a:latin typeface="Anybody"/>
              <a:ea typeface="Anybody"/>
              <a:cs typeface="Anybody"/>
              <a:sym typeface="Anybod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Henry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